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charts/chart4.xml" ContentType="application/vnd.openxmlformats-officedocument.drawingml.chart+xml"/>
  <Default Extension="emf" ContentType="image/x-emf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9.xml" ContentType="application/vnd.openxmlformats-officedocument.presentationml.notesSlide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Default Extension="jpeg" ContentType="image/jpeg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notesSlides/notesSlide12.xml" ContentType="application/vnd.openxmlformats-officedocument.presentationml.notesSlide+xml"/>
  <Override PartName="/ppt/slides/slide22.xml" ContentType="application/vnd.openxmlformats-officedocument.presentationml.slide+xml"/>
  <Override PartName="/docProps/app.xml" ContentType="application/vnd.openxmlformats-officedocument.extended-properties+xml"/>
  <Override PartName="/ppt/charts/chart9.xml" ContentType="application/vnd.openxmlformats-officedocument.drawingml.chart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charts/chart5.xml" ContentType="application/vnd.openxmlformats-officedocument.drawingml.chart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slides/slide23.xml" ContentType="application/vnd.openxmlformats-officedocument.presentationml.slid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charts/chart2.xml" ContentType="application/vnd.openxmlformats-officedocument.drawingml.chart+xml"/>
  <Override PartName="/ppt/presentation.xml" ContentType="application/vnd.openxmlformats-officedocument.presentationml.presentation.main+xml"/>
  <Default Extension="xlsx" ContentType="application/vnd.openxmlformats-officedocument.spreadsheetml.sheet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comments/comment1.xml" ContentType="application/vnd.openxmlformats-officedocument.presentationml.comments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charts/chart3.xml" ContentType="application/vnd.openxmlformats-officedocument.drawingml.chart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8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charts/chart8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846" r:id="rId1"/>
  </p:sldMasterIdLst>
  <p:notesMasterIdLst>
    <p:notesMasterId r:id="rId28"/>
  </p:notesMasterIdLst>
  <p:handoutMasterIdLst>
    <p:handoutMasterId r:id="rId29"/>
  </p:handoutMasterIdLst>
  <p:sldIdLst>
    <p:sldId id="400" r:id="rId2"/>
    <p:sldId id="419" r:id="rId3"/>
    <p:sldId id="420" r:id="rId4"/>
    <p:sldId id="421" r:id="rId5"/>
    <p:sldId id="463" r:id="rId6"/>
    <p:sldId id="423" r:id="rId7"/>
    <p:sldId id="457" r:id="rId8"/>
    <p:sldId id="441" r:id="rId9"/>
    <p:sldId id="426" r:id="rId10"/>
    <p:sldId id="442" r:id="rId11"/>
    <p:sldId id="447" r:id="rId12"/>
    <p:sldId id="446" r:id="rId13"/>
    <p:sldId id="449" r:id="rId14"/>
    <p:sldId id="453" r:id="rId15"/>
    <p:sldId id="445" r:id="rId16"/>
    <p:sldId id="444" r:id="rId17"/>
    <p:sldId id="434" r:id="rId18"/>
    <p:sldId id="448" r:id="rId19"/>
    <p:sldId id="451" r:id="rId20"/>
    <p:sldId id="452" r:id="rId21"/>
    <p:sldId id="437" r:id="rId22"/>
    <p:sldId id="431" r:id="rId23"/>
    <p:sldId id="436" r:id="rId24"/>
    <p:sldId id="435" r:id="rId25"/>
    <p:sldId id="461" r:id="rId26"/>
    <p:sldId id="462" r:id="rId27"/>
  </p:sldIdLst>
  <p:sldSz cx="9144000" cy="6858000" type="screen4x3"/>
  <p:notesSz cx="6950075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>
        <p15:guide id="1" orient="horz" pos="528">
          <p15:clr>
            <a:srgbClr val="A4A3A4"/>
          </p15:clr>
        </p15:guide>
        <p15:guide id="2" orient="horz" pos="864">
          <p15:clr>
            <a:srgbClr val="A4A3A4"/>
          </p15:clr>
        </p15:guide>
        <p15:guide id="3" orient="horz" pos="3927" userDrawn="1">
          <p15:clr>
            <a:srgbClr val="A4A3A4"/>
          </p15:clr>
        </p15:guide>
        <p15:guide id="4" orient="horz" pos="3048" userDrawn="1">
          <p15:clr>
            <a:srgbClr val="A4A3A4"/>
          </p15:clr>
        </p15:guide>
        <p15:guide id="5" pos="528">
          <p15:clr>
            <a:srgbClr val="A4A3A4"/>
          </p15:clr>
        </p15:guide>
        <p15:guide id="6" pos="336">
          <p15:clr>
            <a:srgbClr val="A4A3A4"/>
          </p15:clr>
        </p15:guide>
        <p15:guide id="7" pos="5616">
          <p15:clr>
            <a:srgbClr val="A4A3A4"/>
          </p15:clr>
        </p15:guide>
        <p15:guide id="8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>
        <p15:guide id="1" orient="horz" pos="2909" userDrawn="1">
          <p15:clr>
            <a:srgbClr val="A4A3A4"/>
          </p15:clr>
        </p15:guide>
        <p15:guide id="2" pos="218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1" name="David Margolis" initials="dm" lastIdx="14" clrIdx="0"/>
  <p:cmAuthor id="2" name="Tony Hutchinson" initials="TH" lastIdx="12" clrIdx="1">
    <p:extLst/>
  </p:cmAuthor>
  <p:cmAuthor id="3" name="Diane Neer" initials="DN" lastIdx="17" clrIdx="2">
    <p:extLst/>
  </p:cmAuthor>
  <p:cmAuthor id="4" name="wrs42195" initials="ws" lastIdx="7" clrIdx="3"/>
  <p:cmAuthor id="5" name="Kenneth Sutton" initials="KS" lastIdx="43" clrIdx="4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clrMru>
    <a:srgbClr val="CBE1D7"/>
    <a:srgbClr val="E7F1EC"/>
    <a:srgbClr val="FFFFFF"/>
    <a:srgbClr val="E31836"/>
    <a:srgbClr val="C9DBFF"/>
    <a:srgbClr val="B7CFFF"/>
    <a:srgbClr val="00FFCC"/>
    <a:srgbClr val="008790"/>
    <a:srgbClr val="97CBFF"/>
    <a:srgbClr val="DC001E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767"/>
    </p:ext>
    <p:ext uri="{FD5EFAAD-0ECE-453E-9831-46B23BE46B34}">
      <p15:chartTrackingRefBased xmlns="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5312" autoAdjust="0"/>
    <p:restoredTop sz="95667" autoAdjust="0"/>
  </p:normalViewPr>
  <p:slideViewPr>
    <p:cSldViewPr snapToGrid="0">
      <p:cViewPr varScale="1">
        <p:scale>
          <a:sx n="113" d="100"/>
          <a:sy n="113" d="100"/>
        </p:scale>
        <p:origin x="-512" y="-96"/>
      </p:cViewPr>
      <p:guideLst>
        <p:guide orient="horz" pos="528"/>
        <p:guide orient="horz" pos="864"/>
        <p:guide orient="horz" pos="3927"/>
        <p:guide orient="horz" pos="3048"/>
        <p:guide pos="528"/>
        <p:guide pos="336"/>
        <p:guide pos="561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706"/>
    </p:cViewPr>
  </p:sorterViewPr>
  <p:notesViewPr>
    <p:cSldViewPr snapToGrid="0">
      <p:cViewPr varScale="1">
        <p:scale>
          <a:sx n="59" d="100"/>
          <a:sy n="59" d="100"/>
        </p:scale>
        <p:origin x="-2606" y="-67"/>
      </p:cViewPr>
      <p:guideLst>
        <p:guide orient="horz" pos="2909"/>
        <p:guide pos="218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commentAuthors" Target="commentAuthors.xml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Tabelle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Tabelle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Tabelle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Tabelle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Tabelle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Tabelle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Tabelle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Tabelle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Tabelle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2"/>
  <c:chart>
    <c:plotArea>
      <c:layout>
        <c:manualLayout>
          <c:layoutTarget val="inner"/>
          <c:xMode val="edge"/>
          <c:yMode val="edge"/>
          <c:x val="0.142630912675208"/>
          <c:y val="0.0341366308084729"/>
          <c:w val="0.7701643003286"/>
          <c:h val="0.805144726627482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CAB + RPV LA Q8W (n=115)</c:v>
                </c:pt>
              </c:strCache>
            </c:strRef>
          </c:tx>
          <c:spPr>
            <a:solidFill>
              <a:srgbClr val="00A779"/>
            </a:solidFill>
            <a:ln>
              <a:solidFill>
                <a:schemeClr val="tx1"/>
              </a:solidFill>
            </a:ln>
          </c:spPr>
          <c:dLbls>
            <c:dLbl>
              <c:idx val="2"/>
              <c:layout/>
              <c:tx>
                <c:rich>
                  <a:bodyPr/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lang="en-US" sz="1449" b="0" i="0" u="none" strike="noStrike" kern="1200" baseline="0">
                        <a:solidFill>
                          <a:prstClr val="black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sz="1449" b="0" i="0" kern="1200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2</a:t>
                    </a:r>
                  </a:p>
                </c:rich>
              </c:tx>
              <c:spPr/>
              <c:dLblPos val="outEnd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58D-4487-BD4E-B3FFBC1F6D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49" b="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de-DE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Virologic
success</c:v>
                </c:pt>
                <c:pt idx="1">
                  <c:v>Virologic
nonresponse</c:v>
                </c:pt>
                <c:pt idx="2">
                  <c:v>No virologic
data</c:v>
                </c:pt>
              </c:strCache>
            </c:strRef>
          </c:cat>
          <c:val>
            <c:numRef>
              <c:f>Sheet1!$B$2:$B$4</c:f>
              <c:numCache>
                <c:formatCode>0</c:formatCode>
                <c:ptCount val="3"/>
                <c:pt idx="0">
                  <c:v>94.0</c:v>
                </c:pt>
                <c:pt idx="1">
                  <c:v>4.0</c:v>
                </c:pt>
                <c:pt idx="2" formatCode="0.00">
                  <c:v>2.0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58D-4487-BD4E-B3FFBC1F6DB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CAB + RPV LA Q4W (n=115)</c:v>
                </c:pt>
              </c:strCache>
            </c:strRef>
          </c:tx>
          <c:spPr>
            <a:pattFill prst="wdUpDiag">
              <a:fgClr>
                <a:srgbClr val="00A779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c:spPr>
          <c:dLbls>
            <c:dLbl>
              <c:idx val="1"/>
              <c:layout/>
              <c:tx>
                <c:rich>
                  <a:bodyPr/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lang="en-US" sz="1449" b="0" i="0" u="none" strike="noStrike" kern="1200" baseline="0">
                        <a:solidFill>
                          <a:prstClr val="black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sz="1449" b="0" i="0" kern="1200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0</a:t>
                    </a:r>
                    <a:endParaRPr lang="en-US" sz="1400" b="0" i="0" kern="1200" baseline="0" dirty="0">
                      <a:solidFill>
                        <a:srgbClr val="000000"/>
                      </a:solidFill>
                      <a:latin typeface="Arial"/>
                      <a:cs typeface="Arial"/>
                    </a:endParaRPr>
                  </a:p>
                </c:rich>
              </c:tx>
              <c:numFmt formatCode="#,##0.0" sourceLinked="0"/>
              <c:spPr/>
              <c:dLblPos val="outEnd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58D-4487-BD4E-B3FFBC1F6D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49" b="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de-DE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Virologic
success</c:v>
                </c:pt>
                <c:pt idx="1">
                  <c:v>Virologic
nonresponse</c:v>
                </c:pt>
                <c:pt idx="2">
                  <c:v>No virologic
data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87.0</c:v>
                </c:pt>
                <c:pt idx="1">
                  <c:v>0.0</c:v>
                </c:pt>
                <c:pt idx="2">
                  <c:v>13.0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158D-4487-BD4E-B3FFBC1F6DB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CAB + NRTIs PO  (n=56)</c:v>
                </c:pt>
              </c:strCache>
            </c:strRef>
          </c:tx>
          <c:spPr>
            <a:solidFill>
              <a:srgbClr val="7030A0"/>
            </a:solidFill>
            <a:ln>
              <a:solidFill>
                <a:schemeClr val="tx1"/>
              </a:solidFill>
            </a:ln>
          </c:spPr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/>
                      <a:t>2</a:t>
                    </a:r>
                  </a:p>
                </c:rich>
              </c:tx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58D-4487-BD4E-B3FFBC1F6D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49" b="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de-DE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Virologic
success</c:v>
                </c:pt>
                <c:pt idx="1">
                  <c:v>Virologic
nonresponse</c:v>
                </c:pt>
                <c:pt idx="2">
                  <c:v>No virologic
data</c:v>
                </c:pt>
              </c:strCache>
            </c:strRef>
          </c:cat>
          <c:val>
            <c:numRef>
              <c:f>Sheet1!$D$2:$D$4</c:f>
              <c:numCache>
                <c:formatCode>0</c:formatCode>
                <c:ptCount val="3"/>
                <c:pt idx="0">
                  <c:v>84.0</c:v>
                </c:pt>
                <c:pt idx="1">
                  <c:v>2.0</c:v>
                </c:pt>
                <c:pt idx="2">
                  <c:v>14.0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158D-4487-BD4E-B3FFBC1F6DBB}"/>
            </c:ext>
          </c:extLst>
        </c:ser>
        <c:dLbls/>
        <c:gapWidth val="28"/>
        <c:axId val="523917544"/>
        <c:axId val="523921032"/>
      </c:barChart>
      <c:catAx>
        <c:axId val="523917544"/>
        <c:scaling>
          <c:orientation val="minMax"/>
        </c:scaling>
        <c:axPos val="b"/>
        <c:numFmt formatCode="General" sourceLinked="1"/>
        <c:tickLblPos val="nextTo"/>
        <c:spPr>
          <a:ln w="15875">
            <a:solidFill>
              <a:srgbClr val="000000"/>
            </a:solidFill>
          </a:ln>
        </c:spPr>
        <c:txPr>
          <a:bodyPr/>
          <a:lstStyle/>
          <a:p>
            <a:pPr>
              <a:defRPr lang="en-US" sz="1449" b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523921032"/>
        <c:crosses val="autoZero"/>
        <c:auto val="1"/>
        <c:lblAlgn val="ctr"/>
        <c:lblOffset val="100"/>
      </c:catAx>
      <c:valAx>
        <c:axId val="523921032"/>
        <c:scaling>
          <c:orientation val="minMax"/>
          <c:max val="100.0"/>
        </c:scaling>
        <c:axPos val="l"/>
        <c:title>
          <c:tx>
            <c:rich>
              <a:bodyPr/>
              <a:lstStyle/>
              <a:p>
                <a:pPr>
                  <a:defRPr lang="en-US" sz="1441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sv-SE" b="0"/>
                  <a:t>HIV-1 RNA &lt;50 c/mL, %</a:t>
                </a:r>
              </a:p>
            </c:rich>
          </c:tx>
          <c:layout>
            <c:manualLayout>
              <c:xMode val="edge"/>
              <c:yMode val="edge"/>
              <c:x val="0.00620540775598317"/>
              <c:y val="0.168815998418608"/>
            </c:manualLayout>
          </c:layout>
        </c:title>
        <c:numFmt formatCode="0" sourceLinked="1"/>
        <c:tickLblPos val="nextTo"/>
        <c:spPr>
          <a:ln w="15875">
            <a:solidFill>
              <a:srgbClr val="000000"/>
            </a:solidFill>
          </a:ln>
        </c:spPr>
        <c:txPr>
          <a:bodyPr/>
          <a:lstStyle/>
          <a:p>
            <a:pPr>
              <a:defRPr lang="en-US" sz="1200" b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523917544"/>
        <c:crosses val="autoZero"/>
        <c:crossBetween val="between"/>
        <c:majorUnit val="20.0"/>
      </c:valAx>
      <c:spPr>
        <a:noFill/>
        <a:ln w="25237">
          <a:noFill/>
        </a:ln>
      </c:spPr>
    </c:plotArea>
    <c:legend>
      <c:legendPos val="r"/>
      <c:layout>
        <c:manualLayout>
          <c:xMode val="edge"/>
          <c:yMode val="edge"/>
          <c:x val="0.406555156936744"/>
          <c:y val="0.0121653872763813"/>
          <c:w val="0.545539559034411"/>
          <c:h val="0.195621388330643"/>
        </c:manualLayout>
      </c:layout>
      <c:txPr>
        <a:bodyPr/>
        <a:lstStyle/>
        <a:p>
          <a:pPr>
            <a:defRPr lang="en-US" sz="1250" b="0">
              <a:latin typeface="Arial" panose="020B0604020202020204" pitchFamily="34" charset="0"/>
              <a:cs typeface="Arial" panose="020B0604020202020204" pitchFamily="34" charset="0"/>
            </a:defRPr>
          </a:pPr>
          <a:endParaRPr lang="de-DE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860"/>
      </a:pPr>
      <a:endParaRPr lang="de-DE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22"/>
  <c:chart>
    <c:autoTitleDeleted val="1"/>
    <c:plotArea>
      <c:layout>
        <c:manualLayout>
          <c:layoutTarget val="inner"/>
          <c:xMode val="edge"/>
          <c:yMode val="edge"/>
          <c:x val="0.0478448597679972"/>
          <c:y val="0.0"/>
          <c:w val="0.911234458591461"/>
          <c:h val="0.735861790898254"/>
        </c:manualLayout>
      </c:layout>
      <c:scatterChart>
        <c:scatterStyle val="lineMarker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ln w="39107">
              <a:solidFill>
                <a:srgbClr val="000000"/>
              </a:solidFill>
              <a:prstDash val="solid"/>
            </a:ln>
          </c:spPr>
          <c:marker>
            <c:spPr>
              <a:solidFill>
                <a:schemeClr val="tx1"/>
              </a:solidFill>
              <a:ln w="13034">
                <a:solidFill>
                  <a:srgbClr val="EF901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0.0584819229862208"/>
                  <c:y val="-0.122837726523888"/>
                </c:manualLayout>
              </c:layout>
              <c:tx>
                <c:rich>
                  <a:bodyPr/>
                  <a:lstStyle/>
                  <a:p>
                    <a:pPr>
                      <a:defRPr lang="en-US" sz="1400" b="0">
                        <a:latin typeface="Arial" panose="020B0604020202020204" pitchFamily="34" charset="0"/>
                        <a:cs typeface="Arial" panose="020B0604020202020204" pitchFamily="34" charset="0"/>
                      </a:defRPr>
                    </a:pPr>
                    <a:r>
                      <a:rPr lang="en-US" sz="1400" b="0" dirty="0">
                        <a:latin typeface="Arial" pitchFamily="34" charset="0"/>
                        <a:cs typeface="Arial" pitchFamily="34" charset="0"/>
                      </a:rPr>
                      <a:t>3.0%</a:t>
                    </a:r>
                  </a:p>
                </c:rich>
              </c:tx>
              <c:spPr/>
              <c:dLblPos val="r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F73-4B23-B878-5CDE8A2730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lang="en-US" sz="1400" b="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de-DE"/>
              </a:p>
            </c:txPr>
            <c:dLblPos val="t"/>
            <c:showCatName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trendline>
            <c:trendlineType val="linear"/>
          </c:trendline>
          <c:errBars>
            <c:errDir val="x"/>
            <c:errBarType val="both"/>
            <c:errValType val="cust"/>
            <c:plus>
              <c:numRef>
                <c:f>Sheet1!$E$2:$E$15</c:f>
                <c:numCache>
                  <c:formatCode>General</c:formatCode>
                  <c:ptCount val="14"/>
                  <c:pt idx="0">
                    <c:v>11.0</c:v>
                  </c:pt>
                </c:numCache>
              </c:numRef>
            </c:plus>
            <c:minus>
              <c:numRef>
                <c:f>Sheet1!$F$2:$F$15</c:f>
                <c:numCache>
                  <c:formatCode>General</c:formatCode>
                  <c:ptCount val="14"/>
                  <c:pt idx="0">
                    <c:v>11.4</c:v>
                  </c:pt>
                </c:numCache>
              </c:numRef>
            </c:minus>
            <c:spPr>
              <a:ln w="13034">
                <a:solidFill>
                  <a:srgbClr val="008080"/>
                </a:solidFill>
                <a:prstDash val="solid"/>
              </a:ln>
            </c:spPr>
          </c:errBars>
          <c:xVal>
            <c:numRef>
              <c:f>Sheet1!$A$2</c:f>
              <c:numCache>
                <c:formatCode>General</c:formatCode>
                <c:ptCount val="1"/>
                <c:pt idx="0">
                  <c:v>3.0</c:v>
                </c:pt>
              </c:numCache>
            </c:numRef>
          </c:xVal>
          <c:yVal>
            <c:numRef>
              <c:f>Sheet1!$B$2</c:f>
              <c:numCache>
                <c:formatCode>General</c:formatCode>
                <c:ptCount val="1"/>
                <c:pt idx="0">
                  <c:v>11.6</c:v>
                </c:pt>
              </c:numCache>
            </c:numRef>
          </c:yVal>
          <c:extLst xmlns:c16r2="http://schemas.microsoft.com/office/drawing/2015/06/chart">
            <c:ext xmlns:c16="http://schemas.microsoft.com/office/drawing/2014/chart" uri="{C3380CC4-5D6E-409C-BE32-E72D297353CC}">
              <c16:uniqueId val="{00000003-CF73-4B23-B878-5CDE8A273017}"/>
            </c:ext>
          </c:extLst>
        </c:ser>
        <c:dLbls/>
        <c:axId val="523847112"/>
        <c:axId val="523850152"/>
      </c:scatterChart>
      <c:valAx>
        <c:axId val="523847112"/>
        <c:scaling>
          <c:orientation val="minMax"/>
          <c:max val="15.0"/>
          <c:min val="-12.0"/>
        </c:scaling>
        <c:axPos val="b"/>
        <c:numFmt formatCode="General" sourceLinked="1"/>
        <c:tickLblPos val="nextTo"/>
        <c:spPr>
          <a:ln w="15875">
            <a:solidFill>
              <a:srgbClr val="000000"/>
            </a:solidFill>
          </a:ln>
        </c:spPr>
        <c:txPr>
          <a:bodyPr rot="0" vert="horz"/>
          <a:lstStyle/>
          <a:p>
            <a:pPr>
              <a:defRPr lang="en-US" sz="1437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523850152"/>
        <c:crosses val="autoZero"/>
        <c:crossBetween val="midCat"/>
        <c:majorUnit val="3.0"/>
        <c:minorUnit val="1.0"/>
      </c:valAx>
      <c:valAx>
        <c:axId val="523850152"/>
        <c:scaling>
          <c:orientation val="minMax"/>
          <c:max val="15.0"/>
          <c:min val="9.0"/>
        </c:scaling>
        <c:axPos val="l"/>
        <c:numFmt formatCode="General" sourceLinked="1"/>
        <c:majorTickMark val="none"/>
        <c:tickLblPos val="none"/>
        <c:txPr>
          <a:bodyPr/>
          <a:lstStyle/>
          <a:p>
            <a:pPr>
              <a:defRPr lang="en-US"/>
            </a:pPr>
            <a:endParaRPr lang="de-DE"/>
          </a:p>
        </c:txPr>
        <c:crossAx val="523847112"/>
        <c:crossesAt val="0.0"/>
        <c:crossBetween val="midCat"/>
      </c:valAx>
      <c:spPr>
        <a:noFill/>
        <a:ln w="26068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437" b="1">
          <a:latin typeface="Calibri" pitchFamily="34" charset="0"/>
          <a:cs typeface="Calibri" pitchFamily="34" charset="0"/>
        </a:defRPr>
      </a:pPr>
      <a:endParaRPr lang="de-DE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15"/>
  <c:chart>
    <c:autoTitleDeleted val="1"/>
    <c:plotArea>
      <c:layout>
        <c:manualLayout>
          <c:layoutTarget val="inner"/>
          <c:xMode val="edge"/>
          <c:yMode val="edge"/>
          <c:x val="0.0486723440043065"/>
          <c:y val="0.0"/>
          <c:w val="0.910406332020997"/>
          <c:h val="0.922588999070694"/>
        </c:manualLayout>
      </c:layout>
      <c:scatterChart>
        <c:scatterStyle val="lineMarker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ln w="48759">
              <a:solidFill>
                <a:schemeClr val="accent3"/>
              </a:solidFill>
            </a:ln>
          </c:spPr>
          <c:marker>
            <c:spPr>
              <a:solidFill>
                <a:schemeClr val="tx1"/>
              </a:solidFill>
              <a:ln w="13034">
                <a:solidFill>
                  <a:srgbClr val="EF9011"/>
                </a:solidFill>
              </a:ln>
              <a:effectLst/>
            </c:spPr>
          </c:marker>
          <c:dPt>
            <c:idx val="0"/>
            <c:spPr>
              <a:ln w="48771">
                <a:solidFill>
                  <a:schemeClr val="accent3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178-48CF-9A83-CEAA307A2AF0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lang="en-US" sz="1400" b="0"/>
                    </a:pPr>
                    <a:r>
                      <a:rPr lang="en-US" sz="1400" b="0" dirty="0">
                        <a:latin typeface="Arial" pitchFamily="34" charset="0"/>
                        <a:cs typeface="Arial" pitchFamily="34" charset="0"/>
                      </a:rPr>
                      <a:t>10.0%</a:t>
                    </a:r>
                  </a:p>
                </c:rich>
              </c:tx>
              <c:spPr/>
              <c:dLblPos val="t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178-48CF-9A83-CEAA307A2A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lang="en-US" b="1"/>
                </a:pPr>
                <a:endParaRPr lang="de-DE"/>
              </a:p>
            </c:txPr>
            <c:dLblPos val="t"/>
            <c:showCatName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trendline>
            <c:trendlineType val="linear"/>
          </c:trendline>
          <c:errBars>
            <c:errDir val="x"/>
            <c:errBarType val="both"/>
            <c:errValType val="cust"/>
            <c:plus>
              <c:numRef>
                <c:f>Sheet1!$E$2:$E$15</c:f>
                <c:numCache>
                  <c:formatCode>General</c:formatCode>
                  <c:ptCount val="14"/>
                  <c:pt idx="0">
                    <c:v>10.5</c:v>
                  </c:pt>
                </c:numCache>
              </c:numRef>
            </c:plus>
            <c:minus>
              <c:numRef>
                <c:f>Sheet1!$F$2:$F$15</c:f>
                <c:numCache>
                  <c:formatCode>General</c:formatCode>
                  <c:ptCount val="14"/>
                  <c:pt idx="0">
                    <c:v>10.5</c:v>
                  </c:pt>
                </c:numCache>
              </c:numRef>
            </c:minus>
            <c:spPr>
              <a:ln w="13034">
                <a:solidFill>
                  <a:srgbClr val="008080"/>
                </a:solidFill>
                <a:prstDash val="solid"/>
              </a:ln>
            </c:spPr>
          </c:errBars>
          <c:xVal>
            <c:numRef>
              <c:f>Sheet1!$A$2</c:f>
              <c:numCache>
                <c:formatCode>General</c:formatCode>
                <c:ptCount val="1"/>
                <c:pt idx="0">
                  <c:v>10.0</c:v>
                </c:pt>
              </c:numCache>
            </c:numRef>
          </c:xVal>
          <c:yVal>
            <c:numRef>
              <c:f>Sheet1!$B$2</c:f>
              <c:numCache>
                <c:formatCode>General</c:formatCode>
                <c:ptCount val="1"/>
                <c:pt idx="0">
                  <c:v>12.4</c:v>
                </c:pt>
              </c:numCache>
            </c:numRef>
          </c:yVal>
          <c:extLst xmlns:c16r2="http://schemas.microsoft.com/office/drawing/2015/06/chart">
            <c:ext xmlns:c16="http://schemas.microsoft.com/office/drawing/2014/chart" uri="{C3380CC4-5D6E-409C-BE32-E72D297353CC}">
              <c16:uniqueId val="{00000004-D178-48CF-9A83-CEAA307A2AF0}"/>
            </c:ext>
          </c:extLst>
        </c:ser>
        <c:dLbls/>
        <c:axId val="527485304"/>
        <c:axId val="507922712"/>
      </c:scatterChart>
      <c:valAx>
        <c:axId val="527485304"/>
        <c:scaling>
          <c:orientation val="minMax"/>
          <c:max val="15.0"/>
          <c:min val="-12.0"/>
        </c:scaling>
        <c:axPos val="b"/>
        <c:numFmt formatCode="General" sourceLinked="1"/>
        <c:tickLblPos val="none"/>
        <c:spPr>
          <a:ln w="15875">
            <a:solidFill>
              <a:schemeClr val="tx1"/>
            </a:solidFill>
          </a:ln>
        </c:spPr>
        <c:txPr>
          <a:bodyPr rot="0" vert="horz"/>
          <a:lstStyle/>
          <a:p>
            <a:pPr>
              <a:defRPr lang="en-US" sz="1437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507922712"/>
        <c:crosses val="autoZero"/>
        <c:crossBetween val="midCat"/>
        <c:majorUnit val="3.0"/>
        <c:minorUnit val="1.0"/>
      </c:valAx>
      <c:valAx>
        <c:axId val="507922712"/>
        <c:scaling>
          <c:orientation val="minMax"/>
          <c:max val="15.0"/>
          <c:min val="10.0"/>
        </c:scaling>
        <c:axPos val="l"/>
        <c:numFmt formatCode="General" sourceLinked="1"/>
        <c:majorTickMark val="none"/>
        <c:tickLblPos val="none"/>
        <c:txPr>
          <a:bodyPr/>
          <a:lstStyle/>
          <a:p>
            <a:pPr>
              <a:defRPr lang="en-US"/>
            </a:pPr>
            <a:endParaRPr lang="de-DE"/>
          </a:p>
        </c:txPr>
        <c:crossAx val="527485304"/>
        <c:crossesAt val="0.0"/>
        <c:crossBetween val="midCat"/>
      </c:valAx>
      <c:spPr>
        <a:noFill/>
        <a:ln w="26068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842"/>
      </a:pPr>
      <a:endParaRPr lang="de-DE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2"/>
  <c:chart>
    <c:plotArea>
      <c:layout>
        <c:manualLayout>
          <c:layoutTarget val="inner"/>
          <c:xMode val="edge"/>
          <c:yMode val="edge"/>
          <c:x val="0.0647551677876306"/>
          <c:y val="0.185995837156469"/>
          <c:w val="0.931820721125386"/>
          <c:h val="0.630637477754723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Q8W IM</c:v>
                </c:pt>
              </c:strCache>
            </c:strRef>
          </c:tx>
          <c:spPr>
            <a:solidFill>
              <a:schemeClr val="accent1"/>
            </a:solidFill>
            <a:ln w="8954">
              <a:solidFill>
                <a:schemeClr val="tx1"/>
              </a:solidFill>
            </a:ln>
          </c:spPr>
          <c:dLbls>
            <c:dLbl>
              <c:idx val="0"/>
              <c:layout>
                <c:manualLayout>
                  <c:x val="-0.00272468498424808"/>
                  <c:y val="0.0091247199922146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17E-4152-913F-7D92536F5B24}"/>
                </c:ext>
              </c:extLst>
            </c:dLbl>
            <c:dLbl>
              <c:idx val="1"/>
              <c:layout>
                <c:manualLayout>
                  <c:x val="-0.00164778568095003"/>
                  <c:y val="-0.00559244957658111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17E-4152-913F-7D92536F5B24}"/>
                </c:ext>
              </c:extLst>
            </c:dLbl>
            <c:dLbl>
              <c:idx val="2"/>
              <c:layout>
                <c:manualLayout>
                  <c:x val="0.000570756630747966"/>
                  <c:y val="-0.00434141420279631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17E-4152-913F-7D92536F5B24}"/>
                </c:ext>
              </c:extLst>
            </c:dLbl>
            <c:dLbl>
              <c:idx val="3"/>
              <c:layout>
                <c:manualLayout>
                  <c:x val="0.00572963326850647"/>
                  <c:y val="-0.0264900662251656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17E-4152-913F-7D92536F5B24}"/>
                </c:ext>
              </c:extLst>
            </c:dLbl>
            <c:dLbl>
              <c:idx val="4"/>
              <c:layout>
                <c:manualLayout>
                  <c:x val="0.00143240831712663"/>
                  <c:y val="0.0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17E-4152-913F-7D92536F5B24}"/>
                </c:ext>
              </c:extLst>
            </c:dLbl>
            <c:dLbl>
              <c:idx val="5"/>
              <c:layout>
                <c:manualLayout>
                  <c:x val="0.00286481663425326"/>
                  <c:y val="-0.0264900662251656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17E-4152-913F-7D92536F5B24}"/>
                </c:ext>
              </c:extLst>
            </c:dLbl>
            <c:dLbl>
              <c:idx val="7"/>
              <c:layout>
                <c:manualLayout>
                  <c:x val="0.00221867205860201"/>
                  <c:y val="-0.0208977070516386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17E-4152-913F-7D92536F5B24}"/>
                </c:ext>
              </c:extLst>
            </c:dLbl>
            <c:dLbl>
              <c:idx val="8"/>
              <c:layout>
                <c:manualLayout>
                  <c:x val="-0.00107689930329805"/>
                  <c:y val="-0.00868260823041245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17E-4152-913F-7D92536F5B24}"/>
                </c:ext>
              </c:extLst>
            </c:dLbl>
            <c:dLbl>
              <c:idx val="9"/>
              <c:layout>
                <c:manualLayout>
                  <c:x val="0.00329557136190006"/>
                  <c:y val="-0.0195735735180338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17E-4152-913F-7D92536F5B24}"/>
                </c:ext>
              </c:extLst>
            </c:dLbl>
            <c:dLbl>
              <c:idx val="11"/>
              <c:layout>
                <c:manualLayout>
                  <c:x val="0.00659101297689622"/>
                  <c:y val="-0.0167773487297432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17E-4152-913F-7D92536F5B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801"/>
                </a:pPr>
                <a:endParaRPr lang="de-DE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Sheet1!$A$2:$A$26</c:f>
              <c:strCache>
                <c:ptCount val="25"/>
                <c:pt idx="0">
                  <c:v>DAY 1</c:v>
                </c:pt>
                <c:pt idx="1">
                  <c:v>W 4</c:v>
                </c:pt>
                <c:pt idx="2">
                  <c:v>W 8</c:v>
                </c:pt>
                <c:pt idx="3">
                  <c:v>W 12</c:v>
                </c:pt>
                <c:pt idx="4">
                  <c:v>W 16</c:v>
                </c:pt>
                <c:pt idx="5">
                  <c:v>W 20</c:v>
                </c:pt>
                <c:pt idx="6">
                  <c:v>W 24</c:v>
                </c:pt>
                <c:pt idx="7">
                  <c:v>W 28</c:v>
                </c:pt>
                <c:pt idx="8">
                  <c:v>W 32</c:v>
                </c:pt>
                <c:pt idx="9">
                  <c:v>W 36</c:v>
                </c:pt>
                <c:pt idx="10">
                  <c:v>W 40</c:v>
                </c:pt>
                <c:pt idx="11">
                  <c:v>W 44</c:v>
                </c:pt>
                <c:pt idx="12">
                  <c:v>W 48</c:v>
                </c:pt>
                <c:pt idx="13">
                  <c:v>W 52</c:v>
                </c:pt>
                <c:pt idx="14">
                  <c:v>W 56</c:v>
                </c:pt>
                <c:pt idx="15">
                  <c:v>W 60</c:v>
                </c:pt>
                <c:pt idx="16">
                  <c:v>W 64</c:v>
                </c:pt>
                <c:pt idx="17">
                  <c:v>W 68</c:v>
                </c:pt>
                <c:pt idx="18">
                  <c:v>W 72</c:v>
                </c:pt>
                <c:pt idx="19">
                  <c:v>W 76</c:v>
                </c:pt>
                <c:pt idx="20">
                  <c:v>W 80</c:v>
                </c:pt>
                <c:pt idx="21">
                  <c:v>W 84</c:v>
                </c:pt>
                <c:pt idx="22">
                  <c:v>W 88</c:v>
                </c:pt>
                <c:pt idx="23">
                  <c:v>W 92</c:v>
                </c:pt>
                <c:pt idx="24">
                  <c:v>W 96</c:v>
                </c:pt>
              </c:strCache>
            </c:strRef>
          </c:cat>
          <c:val>
            <c:numRef>
              <c:f>Sheet1!$B$2:$B$26</c:f>
              <c:numCache>
                <c:formatCode>General</c:formatCode>
                <c:ptCount val="25"/>
                <c:pt idx="0">
                  <c:v>85.0</c:v>
                </c:pt>
                <c:pt idx="1">
                  <c:v>38.0</c:v>
                </c:pt>
                <c:pt idx="2">
                  <c:v>46.0</c:v>
                </c:pt>
                <c:pt idx="4">
                  <c:v>46.0</c:v>
                </c:pt>
                <c:pt idx="6">
                  <c:v>57.0</c:v>
                </c:pt>
                <c:pt idx="8">
                  <c:v>38.0</c:v>
                </c:pt>
                <c:pt idx="10">
                  <c:v>50.0</c:v>
                </c:pt>
                <c:pt idx="12">
                  <c:v>37.0</c:v>
                </c:pt>
                <c:pt idx="14">
                  <c:v>43.0</c:v>
                </c:pt>
                <c:pt idx="16">
                  <c:v>45.0</c:v>
                </c:pt>
                <c:pt idx="18">
                  <c:v>29.0</c:v>
                </c:pt>
                <c:pt idx="20">
                  <c:v>36.0</c:v>
                </c:pt>
                <c:pt idx="22">
                  <c:v>28.0</c:v>
                </c:pt>
                <c:pt idx="24">
                  <c:v>31.0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D17E-4152-913F-7D92536F5B2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Q4W IM</c:v>
                </c:pt>
              </c:strCache>
            </c:strRef>
          </c:tx>
          <c:spPr>
            <a:pattFill prst="wdUpDiag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c:spPr>
          <c:dPt>
            <c:idx val="0"/>
            <c:spPr>
              <a:pattFill prst="wdUpDiag">
                <a:fgClr>
                  <a:schemeClr val="accent1"/>
                </a:fgClr>
                <a:bgClr>
                  <a:schemeClr val="bg1"/>
                </a:bgClr>
              </a:pattFill>
              <a:ln w="8954">
                <a:solidFill>
                  <a:schemeClr val="tx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D17E-4152-913F-7D92536F5B24}"/>
              </c:ext>
            </c:extLst>
          </c:dPt>
          <c:dLbls>
            <c:dLbl>
              <c:idx val="0"/>
              <c:layout>
                <c:manualLayout>
                  <c:x val="0.00178791233728279"/>
                  <c:y val="0.0022812350418487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17E-4152-913F-7D92536F5B24}"/>
                </c:ext>
              </c:extLst>
            </c:dLbl>
            <c:dLbl>
              <c:idx val="1"/>
              <c:layout>
                <c:manualLayout>
                  <c:x val="0.00243405191926162"/>
                  <c:y val="0.00279622478829056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17E-4152-913F-7D92536F5B24}"/>
                </c:ext>
              </c:extLst>
            </c:dLbl>
            <c:dLbl>
              <c:idx val="2"/>
              <c:layout>
                <c:manualLayout>
                  <c:x val="0.00365107787889242"/>
                  <c:y val="0.00559244957658111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D17E-4152-913F-7D92536F5B24}"/>
                </c:ext>
              </c:extLst>
            </c:dLbl>
            <c:dLbl>
              <c:idx val="4"/>
              <c:layout>
                <c:manualLayout>
                  <c:x val="0.00529886355984245"/>
                  <c:y val="-0.00382620428117427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17E-4152-913F-7D92536F5B24}"/>
                </c:ext>
              </c:extLst>
            </c:dLbl>
            <c:dLbl>
              <c:idx val="6"/>
              <c:layout>
                <c:manualLayout>
                  <c:x val="0.0020032921979424"/>
                  <c:y val="0.00404726016207535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D17E-4152-913F-7D92536F5B24}"/>
                </c:ext>
              </c:extLst>
            </c:dLbl>
            <c:dLbl>
              <c:idx val="8"/>
              <c:layout>
                <c:manualLayout>
                  <c:x val="0.0032203181575732"/>
                  <c:y val="-0.00279622478829056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17E-4152-913F-7D92536F5B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801"/>
                </a:pPr>
                <a:endParaRPr lang="de-DE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Sheet1!$A$2:$A$26</c:f>
              <c:strCache>
                <c:ptCount val="25"/>
                <c:pt idx="0">
                  <c:v>DAY 1</c:v>
                </c:pt>
                <c:pt idx="1">
                  <c:v>W 4</c:v>
                </c:pt>
                <c:pt idx="2">
                  <c:v>W 8</c:v>
                </c:pt>
                <c:pt idx="3">
                  <c:v>W 12</c:v>
                </c:pt>
                <c:pt idx="4">
                  <c:v>W 16</c:v>
                </c:pt>
                <c:pt idx="5">
                  <c:v>W 20</c:v>
                </c:pt>
                <c:pt idx="6">
                  <c:v>W 24</c:v>
                </c:pt>
                <c:pt idx="7">
                  <c:v>W 28</c:v>
                </c:pt>
                <c:pt idx="8">
                  <c:v>W 32</c:v>
                </c:pt>
                <c:pt idx="9">
                  <c:v>W 36</c:v>
                </c:pt>
                <c:pt idx="10">
                  <c:v>W 40</c:v>
                </c:pt>
                <c:pt idx="11">
                  <c:v>W 44</c:v>
                </c:pt>
                <c:pt idx="12">
                  <c:v>W 48</c:v>
                </c:pt>
                <c:pt idx="13">
                  <c:v>W 52</c:v>
                </c:pt>
                <c:pt idx="14">
                  <c:v>W 56</c:v>
                </c:pt>
                <c:pt idx="15">
                  <c:v>W 60</c:v>
                </c:pt>
                <c:pt idx="16">
                  <c:v>W 64</c:v>
                </c:pt>
                <c:pt idx="17">
                  <c:v>W 68</c:v>
                </c:pt>
                <c:pt idx="18">
                  <c:v>W 72</c:v>
                </c:pt>
                <c:pt idx="19">
                  <c:v>W 76</c:v>
                </c:pt>
                <c:pt idx="20">
                  <c:v>W 80</c:v>
                </c:pt>
                <c:pt idx="21">
                  <c:v>W 84</c:v>
                </c:pt>
                <c:pt idx="22">
                  <c:v>W 88</c:v>
                </c:pt>
                <c:pt idx="23">
                  <c:v>W 92</c:v>
                </c:pt>
                <c:pt idx="24">
                  <c:v>W 96</c:v>
                </c:pt>
              </c:strCache>
            </c:strRef>
          </c:cat>
          <c:val>
            <c:numRef>
              <c:f>Sheet1!$C$2:$C$26</c:f>
              <c:numCache>
                <c:formatCode>General</c:formatCode>
                <c:ptCount val="25"/>
                <c:pt idx="0">
                  <c:v>88.0</c:v>
                </c:pt>
                <c:pt idx="1">
                  <c:v>42.0</c:v>
                </c:pt>
                <c:pt idx="2">
                  <c:v>40.0</c:v>
                </c:pt>
                <c:pt idx="3">
                  <c:v>35.0</c:v>
                </c:pt>
                <c:pt idx="4">
                  <c:v>31.0</c:v>
                </c:pt>
                <c:pt idx="5">
                  <c:v>28.0</c:v>
                </c:pt>
                <c:pt idx="6">
                  <c:v>35.0</c:v>
                </c:pt>
                <c:pt idx="7">
                  <c:v>31.0</c:v>
                </c:pt>
                <c:pt idx="8">
                  <c:v>29.0</c:v>
                </c:pt>
                <c:pt idx="9">
                  <c:v>29.0</c:v>
                </c:pt>
                <c:pt idx="10">
                  <c:v>32.0</c:v>
                </c:pt>
                <c:pt idx="11">
                  <c:v>30.0</c:v>
                </c:pt>
                <c:pt idx="12">
                  <c:v>30.0</c:v>
                </c:pt>
                <c:pt idx="13">
                  <c:v>29.0</c:v>
                </c:pt>
                <c:pt idx="14">
                  <c:v>32.0</c:v>
                </c:pt>
                <c:pt idx="15">
                  <c:v>34.0</c:v>
                </c:pt>
                <c:pt idx="16">
                  <c:v>31.0</c:v>
                </c:pt>
                <c:pt idx="17">
                  <c:v>33.0</c:v>
                </c:pt>
                <c:pt idx="18">
                  <c:v>33.0</c:v>
                </c:pt>
                <c:pt idx="19">
                  <c:v>30.0</c:v>
                </c:pt>
                <c:pt idx="20">
                  <c:v>28.0</c:v>
                </c:pt>
                <c:pt idx="21">
                  <c:v>27.0</c:v>
                </c:pt>
                <c:pt idx="22">
                  <c:v>27.0</c:v>
                </c:pt>
                <c:pt idx="23">
                  <c:v>31.0</c:v>
                </c:pt>
                <c:pt idx="24">
                  <c:v>28.0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D17E-4152-913F-7D92536F5B24}"/>
            </c:ext>
          </c:extLst>
        </c:ser>
        <c:dLbls/>
        <c:gapWidth val="75"/>
        <c:axId val="491506440"/>
        <c:axId val="491442456"/>
      </c:barChart>
      <c:catAx>
        <c:axId val="491506440"/>
        <c:scaling>
          <c:orientation val="minMax"/>
        </c:scaling>
        <c:axPos val="b"/>
        <c:numFmt formatCode="General" sourceLinked="0"/>
        <c:majorTickMark val="none"/>
        <c:minorTickMark val="out"/>
        <c:tickLblPos val="none"/>
        <c:spPr>
          <a:ln w="15875">
            <a:solidFill>
              <a:schemeClr val="tx1"/>
            </a:solidFill>
          </a:ln>
        </c:spPr>
        <c:txPr>
          <a:bodyPr/>
          <a:lstStyle/>
          <a:p>
            <a:pPr>
              <a:defRPr lang="en-US" sz="1100" b="1"/>
            </a:pPr>
            <a:endParaRPr lang="de-DE"/>
          </a:p>
        </c:txPr>
        <c:crossAx val="491442456"/>
        <c:crosses val="autoZero"/>
        <c:auto val="1"/>
        <c:lblAlgn val="ctr"/>
        <c:lblOffset val="100"/>
      </c:catAx>
      <c:valAx>
        <c:axId val="491442456"/>
        <c:scaling>
          <c:orientation val="minMax"/>
          <c:max val="100.0"/>
        </c:scaling>
        <c:axPos val="l"/>
        <c:title>
          <c:tx>
            <c:rich>
              <a:bodyPr/>
              <a:lstStyle/>
              <a:p>
                <a:pPr>
                  <a:defRPr lang="en-US" sz="1084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b="0" dirty="0"/>
                  <a:t>Patients with AEs, %</a:t>
                </a:r>
              </a:p>
            </c:rich>
          </c:tx>
          <c:layout>
            <c:manualLayout>
              <c:xMode val="edge"/>
              <c:yMode val="edge"/>
              <c:x val="0.00649673229833804"/>
              <c:y val="0.322610814382468"/>
            </c:manualLayout>
          </c:layout>
        </c:title>
        <c:numFmt formatCode="General" sourceLinked="1"/>
        <c:tickLblPos val="nextTo"/>
        <c:spPr>
          <a:ln w="15875">
            <a:solidFill>
              <a:schemeClr val="tx1"/>
            </a:solidFill>
          </a:ln>
        </c:spPr>
        <c:txPr>
          <a:bodyPr/>
          <a:lstStyle/>
          <a:p>
            <a:pPr>
              <a:defRPr lang="en-US" sz="1000" b="0" i="0" baseline="0"/>
            </a:pPr>
            <a:endParaRPr lang="de-DE"/>
          </a:p>
        </c:txPr>
        <c:crossAx val="491506440"/>
        <c:crosses val="autoZero"/>
        <c:crossBetween val="between"/>
        <c:majorUnit val="20.0"/>
      </c:valAx>
      <c:spPr>
        <a:noFill/>
        <a:ln w="25377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101" baseline="0"/>
            </a:pPr>
            <a:endParaRPr lang="de-DE"/>
          </a:p>
        </c:txPr>
      </c:legendEntry>
      <c:layout>
        <c:manualLayout>
          <c:xMode val="edge"/>
          <c:yMode val="edge"/>
          <c:x val="0.835802469135803"/>
          <c:y val="0.172774869109948"/>
          <c:w val="0.144444444444445"/>
          <c:h val="0.0909899356849547"/>
        </c:manualLayout>
      </c:layout>
      <c:txPr>
        <a:bodyPr/>
        <a:lstStyle/>
        <a:p>
          <a:pPr>
            <a:defRPr lang="en-US" sz="1101"/>
          </a:pPr>
          <a:endParaRPr lang="de-DE"/>
        </a:p>
      </c:txPr>
    </c:legend>
    <c:plotVisOnly val="1"/>
    <c:dispBlanksAs val="gap"/>
  </c:chart>
  <c:spPr>
    <a:ln>
      <a:noFill/>
    </a:ln>
  </c:spPr>
  <c:txPr>
    <a:bodyPr/>
    <a:lstStyle/>
    <a:p>
      <a:pPr>
        <a:defRPr sz="1238"/>
      </a:pPr>
      <a:endParaRPr lang="de-DE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2"/>
  <c:chart>
    <c:plotArea>
      <c:layout>
        <c:manualLayout>
          <c:layoutTarget val="inner"/>
          <c:xMode val="edge"/>
          <c:yMode val="edge"/>
          <c:x val="0.146057504175614"/>
          <c:y val="0.0470469980314961"/>
          <c:w val="0.831025769506085"/>
          <c:h val="0.789017884392358"/>
        </c:manualLayout>
      </c:layout>
      <c:scatterChart>
        <c:scatterStyle val="lineMarker"/>
        <c:ser>
          <c:idx val="0"/>
          <c:order val="0"/>
          <c:tx>
            <c:strRef>
              <c:f>Sheet1!$C$1</c:f>
              <c:strCache>
                <c:ptCount val="1"/>
                <c:pt idx="0">
                  <c:v>Q4W </c:v>
                </c:pt>
              </c:strCache>
            </c:strRef>
          </c:tx>
          <c:spPr>
            <a:ln w="29164">
              <a:solidFill>
                <a:srgbClr val="0098DB"/>
              </a:solidFill>
              <a:prstDash val="dash"/>
            </a:ln>
          </c:spPr>
          <c:marker>
            <c:symbol val="square"/>
            <c:size val="6"/>
            <c:spPr>
              <a:solidFill>
                <a:srgbClr val="0098DB"/>
              </a:solidFill>
              <a:ln>
                <a:noFill/>
              </a:ln>
            </c:spPr>
          </c:marker>
          <c:errBars>
            <c:errDir val="x"/>
            <c:errBarType val="both"/>
            <c:errValType val="fixedVal"/>
            <c:val val="1.0"/>
          </c:errBars>
          <c:errBars>
            <c:errDir val="y"/>
            <c:errBarType val="both"/>
            <c:errValType val="cust"/>
            <c:plus>
              <c:numRef>
                <c:f>Sheet1!$I$2:$I$19</c:f>
                <c:numCache>
                  <c:formatCode>General</c:formatCode>
                  <c:ptCount val="18"/>
                  <c:pt idx="0">
                    <c:v>37.737</c:v>
                  </c:pt>
                  <c:pt idx="1">
                    <c:v>46.37</c:v>
                  </c:pt>
                  <c:pt idx="2">
                    <c:v>30.87</c:v>
                  </c:pt>
                  <c:pt idx="3">
                    <c:v>14.495</c:v>
                  </c:pt>
                  <c:pt idx="4">
                    <c:v>20.38199999999999</c:v>
                  </c:pt>
                  <c:pt idx="5">
                    <c:v>25.328</c:v>
                  </c:pt>
                  <c:pt idx="6">
                    <c:v>25.82100000000001</c:v>
                  </c:pt>
                  <c:pt idx="7">
                    <c:v>29.156</c:v>
                  </c:pt>
                  <c:pt idx="8">
                    <c:v>27.97599999999998</c:v>
                  </c:pt>
                  <c:pt idx="9">
                    <c:v>50.187</c:v>
                  </c:pt>
                  <c:pt idx="10">
                    <c:v>31.415</c:v>
                  </c:pt>
                  <c:pt idx="11">
                    <c:v>34.64100000000001</c:v>
                  </c:pt>
                  <c:pt idx="12">
                    <c:v>208.471</c:v>
                  </c:pt>
                  <c:pt idx="13">
                    <c:v>30.98499999999999</c:v>
                  </c:pt>
                  <c:pt idx="14">
                    <c:v>46.361</c:v>
                  </c:pt>
                  <c:pt idx="15">
                    <c:v>48.155</c:v>
                  </c:pt>
                  <c:pt idx="16">
                    <c:v>35.121</c:v>
                  </c:pt>
                  <c:pt idx="17">
                    <c:v>37.90600000000001</c:v>
                  </c:pt>
                </c:numCache>
              </c:numRef>
            </c:plus>
            <c:minus>
              <c:numRef>
                <c:f>Sheet1!$I$2:$I$19</c:f>
                <c:numCache>
                  <c:formatCode>General</c:formatCode>
                  <c:ptCount val="18"/>
                  <c:pt idx="0">
                    <c:v>37.737</c:v>
                  </c:pt>
                  <c:pt idx="1">
                    <c:v>46.37</c:v>
                  </c:pt>
                  <c:pt idx="2">
                    <c:v>30.87</c:v>
                  </c:pt>
                  <c:pt idx="3">
                    <c:v>14.495</c:v>
                  </c:pt>
                  <c:pt idx="4">
                    <c:v>20.38199999999999</c:v>
                  </c:pt>
                  <c:pt idx="5">
                    <c:v>25.328</c:v>
                  </c:pt>
                  <c:pt idx="6">
                    <c:v>25.82100000000001</c:v>
                  </c:pt>
                  <c:pt idx="7">
                    <c:v>29.156</c:v>
                  </c:pt>
                  <c:pt idx="8">
                    <c:v>27.97599999999998</c:v>
                  </c:pt>
                  <c:pt idx="9">
                    <c:v>50.187</c:v>
                  </c:pt>
                  <c:pt idx="10">
                    <c:v>31.415</c:v>
                  </c:pt>
                  <c:pt idx="11">
                    <c:v>34.64100000000001</c:v>
                  </c:pt>
                  <c:pt idx="12">
                    <c:v>208.471</c:v>
                  </c:pt>
                  <c:pt idx="13">
                    <c:v>30.98499999999999</c:v>
                  </c:pt>
                  <c:pt idx="14">
                    <c:v>46.361</c:v>
                  </c:pt>
                  <c:pt idx="15">
                    <c:v>48.155</c:v>
                  </c:pt>
                  <c:pt idx="16">
                    <c:v>35.121</c:v>
                  </c:pt>
                  <c:pt idx="17">
                    <c:v>37.90600000000001</c:v>
                  </c:pt>
                </c:numCache>
              </c:numRef>
            </c:minus>
            <c:spPr>
              <a:ln>
                <a:solidFill>
                  <a:srgbClr val="0098DB"/>
                </a:solidFill>
              </a:ln>
            </c:spPr>
          </c:errBars>
          <c:xVal>
            <c:numRef>
              <c:f>Sheet1!$D$2:$D$19</c:f>
              <c:numCache>
                <c:formatCode>General</c:formatCode>
                <c:ptCount val="18"/>
                <c:pt idx="0">
                  <c:v>4.0</c:v>
                </c:pt>
                <c:pt idx="1">
                  <c:v>4.5</c:v>
                </c:pt>
                <c:pt idx="2">
                  <c:v>11.0</c:v>
                </c:pt>
                <c:pt idx="3">
                  <c:v>32.0</c:v>
                </c:pt>
                <c:pt idx="4">
                  <c:v>60.0</c:v>
                </c:pt>
                <c:pt idx="5">
                  <c:v>88.0</c:v>
                </c:pt>
                <c:pt idx="6">
                  <c:v>116.0</c:v>
                </c:pt>
                <c:pt idx="7">
                  <c:v>144.0</c:v>
                </c:pt>
                <c:pt idx="8">
                  <c:v>172.0</c:v>
                </c:pt>
                <c:pt idx="9">
                  <c:v>179.0</c:v>
                </c:pt>
                <c:pt idx="10">
                  <c:v>200.0</c:v>
                </c:pt>
                <c:pt idx="11">
                  <c:v>228.0</c:v>
                </c:pt>
                <c:pt idx="12">
                  <c:v>228.5</c:v>
                </c:pt>
                <c:pt idx="13">
                  <c:v>256.0</c:v>
                </c:pt>
                <c:pt idx="14">
                  <c:v>284.0</c:v>
                </c:pt>
                <c:pt idx="15">
                  <c:v>291.0</c:v>
                </c:pt>
                <c:pt idx="16">
                  <c:v>312.0</c:v>
                </c:pt>
                <c:pt idx="17">
                  <c:v>340.0</c:v>
                </c:pt>
              </c:numCache>
            </c:numRef>
          </c:xVal>
          <c:yVal>
            <c:numRef>
              <c:f>Sheet1!$C$2:$C$19</c:f>
              <c:numCache>
                <c:formatCode>General</c:formatCode>
                <c:ptCount val="18"/>
                <c:pt idx="0">
                  <c:v>73.01</c:v>
                </c:pt>
                <c:pt idx="1">
                  <c:v>115.89</c:v>
                </c:pt>
                <c:pt idx="2">
                  <c:v>59.74</c:v>
                </c:pt>
                <c:pt idx="3">
                  <c:v>34.73000000000001</c:v>
                </c:pt>
                <c:pt idx="4">
                  <c:v>50.65</c:v>
                </c:pt>
                <c:pt idx="5">
                  <c:v>61.92</c:v>
                </c:pt>
                <c:pt idx="6">
                  <c:v>66.95</c:v>
                </c:pt>
                <c:pt idx="7">
                  <c:v>74.55</c:v>
                </c:pt>
                <c:pt idx="8">
                  <c:v>76.84</c:v>
                </c:pt>
                <c:pt idx="9">
                  <c:v>117.94</c:v>
                </c:pt>
                <c:pt idx="10">
                  <c:v>81.32</c:v>
                </c:pt>
                <c:pt idx="11">
                  <c:v>90.04</c:v>
                </c:pt>
                <c:pt idx="12">
                  <c:v>126.71</c:v>
                </c:pt>
                <c:pt idx="13">
                  <c:v>93.42</c:v>
                </c:pt>
                <c:pt idx="14">
                  <c:v>99.51</c:v>
                </c:pt>
                <c:pt idx="15">
                  <c:v>131.41</c:v>
                </c:pt>
                <c:pt idx="16">
                  <c:v>97.82</c:v>
                </c:pt>
                <c:pt idx="17">
                  <c:v>101.32</c:v>
                </c:pt>
              </c:numCache>
            </c:numRef>
          </c:yVal>
          <c:extLst xmlns:c16r2="http://schemas.microsoft.com/office/drawing/2015/06/chart">
            <c:ext xmlns:c16="http://schemas.microsoft.com/office/drawing/2014/chart" uri="{C3380CC4-5D6E-409C-BE32-E72D297353CC}">
              <c16:uniqueId val="{00000001-2C60-47FC-B14F-9C3CCDEDAB39}"/>
            </c:ext>
          </c:extLst>
        </c:ser>
        <c:ser>
          <c:idx val="1"/>
          <c:order val="1"/>
          <c:tx>
            <c:strRef>
              <c:f>Sheet1!$B$1</c:f>
              <c:strCache>
                <c:ptCount val="1"/>
                <c:pt idx="0">
                  <c:v>Q8W </c:v>
                </c:pt>
              </c:strCache>
            </c:strRef>
          </c:tx>
          <c:spPr>
            <a:ln w="29164">
              <a:solidFill>
                <a:srgbClr val="0098DB"/>
              </a:solidFill>
            </a:ln>
          </c:spPr>
          <c:marker>
            <c:symbol val="triangle"/>
            <c:size val="7"/>
            <c:spPr>
              <a:solidFill>
                <a:srgbClr val="0098DB"/>
              </a:solidFill>
              <a:ln>
                <a:solidFill>
                  <a:srgbClr val="0098DB"/>
                </a:solidFill>
              </a:ln>
            </c:spPr>
          </c:marker>
          <c:errBars>
            <c:errDir val="x"/>
            <c:errBarType val="both"/>
            <c:errValType val="fixedVal"/>
            <c:val val="1.0"/>
          </c:errBars>
          <c:errBars>
            <c:errDir val="y"/>
            <c:errBarType val="both"/>
            <c:errValType val="cust"/>
            <c:plus>
              <c:numRef>
                <c:f>Sheet1!$H$2:$H$19</c:f>
                <c:numCache>
                  <c:formatCode>General</c:formatCode>
                  <c:ptCount val="18"/>
                  <c:pt idx="0">
                    <c:v>38.941</c:v>
                  </c:pt>
                  <c:pt idx="1">
                    <c:v>299.5729999999999</c:v>
                  </c:pt>
                  <c:pt idx="2">
                    <c:v>48.64</c:v>
                  </c:pt>
                  <c:pt idx="3">
                    <c:v>28.189</c:v>
                  </c:pt>
                  <c:pt idx="4">
                    <c:v>14.41</c:v>
                  </c:pt>
                  <c:pt idx="5">
                    <c:v>28.27999999999999</c:v>
                  </c:pt>
                  <c:pt idx="6">
                    <c:v>17.497</c:v>
                  </c:pt>
                  <c:pt idx="7">
                    <c:v>36.53100000000001</c:v>
                  </c:pt>
                  <c:pt idx="8">
                    <c:v>22.701</c:v>
                  </c:pt>
                  <c:pt idx="9">
                    <c:v>60.27800000000001</c:v>
                  </c:pt>
                  <c:pt idx="10">
                    <c:v>28.85</c:v>
                  </c:pt>
                  <c:pt idx="11">
                    <c:v>22.8</c:v>
                  </c:pt>
                  <c:pt idx="12">
                    <c:v>26.81000000000001</c:v>
                  </c:pt>
                  <c:pt idx="13">
                    <c:v>35.10100000000001</c:v>
                  </c:pt>
                  <c:pt idx="14">
                    <c:v>25.001</c:v>
                  </c:pt>
                  <c:pt idx="15">
                    <c:v>65.902</c:v>
                  </c:pt>
                  <c:pt idx="16">
                    <c:v>39.683</c:v>
                  </c:pt>
                  <c:pt idx="17">
                    <c:v>28.15700000000001</c:v>
                  </c:pt>
                </c:numCache>
              </c:numRef>
            </c:plus>
            <c:minus>
              <c:numRef>
                <c:f>Sheet1!$H$2:$H$19</c:f>
                <c:numCache>
                  <c:formatCode>General</c:formatCode>
                  <c:ptCount val="18"/>
                  <c:pt idx="0">
                    <c:v>38.941</c:v>
                  </c:pt>
                  <c:pt idx="1">
                    <c:v>299.5729999999999</c:v>
                  </c:pt>
                  <c:pt idx="2">
                    <c:v>48.64</c:v>
                  </c:pt>
                  <c:pt idx="3">
                    <c:v>28.189</c:v>
                  </c:pt>
                  <c:pt idx="4">
                    <c:v>14.41</c:v>
                  </c:pt>
                  <c:pt idx="5">
                    <c:v>28.27999999999999</c:v>
                  </c:pt>
                  <c:pt idx="6">
                    <c:v>17.497</c:v>
                  </c:pt>
                  <c:pt idx="7">
                    <c:v>36.53100000000001</c:v>
                  </c:pt>
                  <c:pt idx="8">
                    <c:v>22.701</c:v>
                  </c:pt>
                  <c:pt idx="9">
                    <c:v>60.27800000000001</c:v>
                  </c:pt>
                  <c:pt idx="10">
                    <c:v>28.85</c:v>
                  </c:pt>
                  <c:pt idx="11">
                    <c:v>22.8</c:v>
                  </c:pt>
                  <c:pt idx="12">
                    <c:v>26.81000000000001</c:v>
                  </c:pt>
                  <c:pt idx="13">
                    <c:v>35.10100000000001</c:v>
                  </c:pt>
                  <c:pt idx="14">
                    <c:v>25.001</c:v>
                  </c:pt>
                  <c:pt idx="15">
                    <c:v>65.902</c:v>
                  </c:pt>
                  <c:pt idx="16">
                    <c:v>39.683</c:v>
                  </c:pt>
                  <c:pt idx="17">
                    <c:v>28.15700000000001</c:v>
                  </c:pt>
                </c:numCache>
              </c:numRef>
            </c:minus>
            <c:spPr>
              <a:ln>
                <a:solidFill>
                  <a:srgbClr val="0098DB"/>
                </a:solidFill>
              </a:ln>
            </c:spPr>
          </c:errBars>
          <c:xVal>
            <c:numRef>
              <c:f>Sheet1!$D$2:$D$19</c:f>
              <c:numCache>
                <c:formatCode>General</c:formatCode>
                <c:ptCount val="18"/>
                <c:pt idx="0">
                  <c:v>4.0</c:v>
                </c:pt>
                <c:pt idx="1">
                  <c:v>4.5</c:v>
                </c:pt>
                <c:pt idx="2">
                  <c:v>11.0</c:v>
                </c:pt>
                <c:pt idx="3">
                  <c:v>32.0</c:v>
                </c:pt>
                <c:pt idx="4">
                  <c:v>60.0</c:v>
                </c:pt>
                <c:pt idx="5">
                  <c:v>88.0</c:v>
                </c:pt>
                <c:pt idx="6">
                  <c:v>116.0</c:v>
                </c:pt>
                <c:pt idx="7">
                  <c:v>144.0</c:v>
                </c:pt>
                <c:pt idx="8">
                  <c:v>172.0</c:v>
                </c:pt>
                <c:pt idx="9">
                  <c:v>179.0</c:v>
                </c:pt>
                <c:pt idx="10">
                  <c:v>200.0</c:v>
                </c:pt>
                <c:pt idx="11">
                  <c:v>228.0</c:v>
                </c:pt>
                <c:pt idx="12">
                  <c:v>228.5</c:v>
                </c:pt>
                <c:pt idx="13">
                  <c:v>256.0</c:v>
                </c:pt>
                <c:pt idx="14">
                  <c:v>284.0</c:v>
                </c:pt>
                <c:pt idx="15">
                  <c:v>291.0</c:v>
                </c:pt>
                <c:pt idx="16">
                  <c:v>312.0</c:v>
                </c:pt>
                <c:pt idx="17">
                  <c:v>340.0</c:v>
                </c:pt>
              </c:numCache>
            </c:numRef>
          </c:xVal>
          <c:yVal>
            <c:numRef>
              <c:f>Sheet1!$B$2:$B$19</c:f>
              <c:numCache>
                <c:formatCode>General</c:formatCode>
                <c:ptCount val="18"/>
                <c:pt idx="0">
                  <c:v>75.43</c:v>
                </c:pt>
                <c:pt idx="1">
                  <c:v>166.11</c:v>
                </c:pt>
                <c:pt idx="2">
                  <c:v>90.89</c:v>
                </c:pt>
                <c:pt idx="3">
                  <c:v>56.55</c:v>
                </c:pt>
                <c:pt idx="4">
                  <c:v>31.77</c:v>
                </c:pt>
                <c:pt idx="5">
                  <c:v>65.61</c:v>
                </c:pt>
                <c:pt idx="6">
                  <c:v>41.84</c:v>
                </c:pt>
                <c:pt idx="7">
                  <c:v>72.92</c:v>
                </c:pt>
                <c:pt idx="8">
                  <c:v>48.45</c:v>
                </c:pt>
                <c:pt idx="9">
                  <c:v>111.68</c:v>
                </c:pt>
                <c:pt idx="10">
                  <c:v>77.72</c:v>
                </c:pt>
                <c:pt idx="11">
                  <c:v>56.86</c:v>
                </c:pt>
                <c:pt idx="12">
                  <c:v>60.48</c:v>
                </c:pt>
                <c:pt idx="13">
                  <c:v>86.64</c:v>
                </c:pt>
                <c:pt idx="14">
                  <c:v>65.61</c:v>
                </c:pt>
                <c:pt idx="15">
                  <c:v>136.86</c:v>
                </c:pt>
                <c:pt idx="16">
                  <c:v>91.54</c:v>
                </c:pt>
                <c:pt idx="17">
                  <c:v>68.75</c:v>
                </c:pt>
              </c:numCache>
            </c:numRef>
          </c:yVal>
          <c:extLst xmlns:c16r2="http://schemas.microsoft.com/office/drawing/2015/06/chart">
            <c:ext xmlns:c16="http://schemas.microsoft.com/office/drawing/2014/chart" uri="{C3380CC4-5D6E-409C-BE32-E72D297353CC}">
              <c16:uniqueId val="{00000003-2C60-47FC-B14F-9C3CCDEDAB39}"/>
            </c:ext>
          </c:extLst>
        </c:ser>
        <c:ser>
          <c:idx val="2"/>
          <c:order val="2"/>
          <c:tx>
            <c:strRef>
              <c:f>Sheet1!$E$1</c:f>
              <c:strCache>
                <c:ptCount val="1"/>
                <c:pt idx="0">
                  <c:v>PA-IC90 </c:v>
                </c:pt>
              </c:strCache>
            </c:strRef>
          </c:tx>
          <c:spPr>
            <a:ln w="12962">
              <a:solidFill>
                <a:schemeClr val="tx1"/>
              </a:solidFill>
              <a:prstDash val="sysDash"/>
            </a:ln>
          </c:spPr>
          <c:marker>
            <c:symbol val="none"/>
          </c:marker>
          <c:xVal>
            <c:numRef>
              <c:f>Sheet1!$D$2:$D$19</c:f>
              <c:numCache>
                <c:formatCode>General</c:formatCode>
                <c:ptCount val="18"/>
                <c:pt idx="0">
                  <c:v>4.0</c:v>
                </c:pt>
                <c:pt idx="1">
                  <c:v>4.5</c:v>
                </c:pt>
                <c:pt idx="2">
                  <c:v>11.0</c:v>
                </c:pt>
                <c:pt idx="3">
                  <c:v>32.0</c:v>
                </c:pt>
                <c:pt idx="4">
                  <c:v>60.0</c:v>
                </c:pt>
                <c:pt idx="5">
                  <c:v>88.0</c:v>
                </c:pt>
                <c:pt idx="6">
                  <c:v>116.0</c:v>
                </c:pt>
                <c:pt idx="7">
                  <c:v>144.0</c:v>
                </c:pt>
                <c:pt idx="8">
                  <c:v>172.0</c:v>
                </c:pt>
                <c:pt idx="9">
                  <c:v>179.0</c:v>
                </c:pt>
                <c:pt idx="10">
                  <c:v>200.0</c:v>
                </c:pt>
                <c:pt idx="11">
                  <c:v>228.0</c:v>
                </c:pt>
                <c:pt idx="12">
                  <c:v>228.5</c:v>
                </c:pt>
                <c:pt idx="13">
                  <c:v>256.0</c:v>
                </c:pt>
                <c:pt idx="14">
                  <c:v>284.0</c:v>
                </c:pt>
                <c:pt idx="15">
                  <c:v>291.0</c:v>
                </c:pt>
                <c:pt idx="16">
                  <c:v>312.0</c:v>
                </c:pt>
                <c:pt idx="17">
                  <c:v>340.0</c:v>
                </c:pt>
              </c:numCache>
            </c:numRef>
          </c:xVal>
          <c:yVal>
            <c:numRef>
              <c:f>Sheet1!$E$2:$E$19</c:f>
              <c:numCache>
                <c:formatCode>General</c:formatCode>
                <c:ptCount val="18"/>
                <c:pt idx="0">
                  <c:v>12.0</c:v>
                </c:pt>
                <c:pt idx="1">
                  <c:v>12.0</c:v>
                </c:pt>
                <c:pt idx="2">
                  <c:v>12.0</c:v>
                </c:pt>
                <c:pt idx="3">
                  <c:v>12.0</c:v>
                </c:pt>
                <c:pt idx="4">
                  <c:v>12.0</c:v>
                </c:pt>
                <c:pt idx="5">
                  <c:v>12.0</c:v>
                </c:pt>
                <c:pt idx="6">
                  <c:v>12.0</c:v>
                </c:pt>
                <c:pt idx="7">
                  <c:v>12.0</c:v>
                </c:pt>
                <c:pt idx="8">
                  <c:v>12.0</c:v>
                </c:pt>
                <c:pt idx="9">
                  <c:v>12.0</c:v>
                </c:pt>
                <c:pt idx="10">
                  <c:v>12.0</c:v>
                </c:pt>
                <c:pt idx="11">
                  <c:v>12.0</c:v>
                </c:pt>
                <c:pt idx="12">
                  <c:v>12.0</c:v>
                </c:pt>
                <c:pt idx="13">
                  <c:v>12.0</c:v>
                </c:pt>
                <c:pt idx="14">
                  <c:v>12.0</c:v>
                </c:pt>
                <c:pt idx="15">
                  <c:v>12.0</c:v>
                </c:pt>
                <c:pt idx="16">
                  <c:v>12.0</c:v>
                </c:pt>
                <c:pt idx="17">
                  <c:v>12.0</c:v>
                </c:pt>
              </c:numCache>
            </c:numRef>
          </c:yVal>
          <c:extLst xmlns:c16r2="http://schemas.microsoft.com/office/drawing/2015/06/chart">
            <c:ext xmlns:c16="http://schemas.microsoft.com/office/drawing/2014/chart" uri="{C3380CC4-5D6E-409C-BE32-E72D297353CC}">
              <c16:uniqueId val="{00000005-2C60-47FC-B14F-9C3CCDEDAB39}"/>
            </c:ext>
          </c:extLst>
        </c:ser>
        <c:ser>
          <c:idx val="4"/>
          <c:order val="3"/>
          <c:tx>
            <c:strRef>
              <c:f>Sheet1!$F$1</c:f>
              <c:strCache>
                <c:ptCount val="1"/>
                <c:pt idx="0">
                  <c:v>25 mg PO Cτ</c:v>
                </c:pt>
              </c:strCache>
            </c:strRef>
          </c:tx>
          <c:spPr>
            <a:ln w="12962">
              <a:solidFill>
                <a:schemeClr val="tx1"/>
              </a:solidFill>
              <a:prstDash val="solid"/>
            </a:ln>
          </c:spPr>
          <c:marker>
            <c:symbol val="none"/>
          </c:marker>
          <c:xVal>
            <c:numRef>
              <c:f>Sheet1!$D$2:$D$19</c:f>
              <c:numCache>
                <c:formatCode>General</c:formatCode>
                <c:ptCount val="18"/>
                <c:pt idx="0">
                  <c:v>4.0</c:v>
                </c:pt>
                <c:pt idx="1">
                  <c:v>4.5</c:v>
                </c:pt>
                <c:pt idx="2">
                  <c:v>11.0</c:v>
                </c:pt>
                <c:pt idx="3">
                  <c:v>32.0</c:v>
                </c:pt>
                <c:pt idx="4">
                  <c:v>60.0</c:v>
                </c:pt>
                <c:pt idx="5">
                  <c:v>88.0</c:v>
                </c:pt>
                <c:pt idx="6">
                  <c:v>116.0</c:v>
                </c:pt>
                <c:pt idx="7">
                  <c:v>144.0</c:v>
                </c:pt>
                <c:pt idx="8">
                  <c:v>172.0</c:v>
                </c:pt>
                <c:pt idx="9">
                  <c:v>179.0</c:v>
                </c:pt>
                <c:pt idx="10">
                  <c:v>200.0</c:v>
                </c:pt>
                <c:pt idx="11">
                  <c:v>228.0</c:v>
                </c:pt>
                <c:pt idx="12">
                  <c:v>228.5</c:v>
                </c:pt>
                <c:pt idx="13">
                  <c:v>256.0</c:v>
                </c:pt>
                <c:pt idx="14">
                  <c:v>284.0</c:v>
                </c:pt>
                <c:pt idx="15">
                  <c:v>291.0</c:v>
                </c:pt>
                <c:pt idx="16">
                  <c:v>312.0</c:v>
                </c:pt>
                <c:pt idx="17">
                  <c:v>340.0</c:v>
                </c:pt>
              </c:numCache>
            </c:numRef>
          </c:xVal>
          <c:yVal>
            <c:numRef>
              <c:f>Sheet1!$F$2:$F$19</c:f>
              <c:numCache>
                <c:formatCode>General</c:formatCode>
                <c:ptCount val="18"/>
                <c:pt idx="0">
                  <c:v>70.0</c:v>
                </c:pt>
                <c:pt idx="1">
                  <c:v>70.0</c:v>
                </c:pt>
                <c:pt idx="2">
                  <c:v>70.0</c:v>
                </c:pt>
                <c:pt idx="3">
                  <c:v>70.0</c:v>
                </c:pt>
                <c:pt idx="4">
                  <c:v>70.0</c:v>
                </c:pt>
                <c:pt idx="5">
                  <c:v>70.0</c:v>
                </c:pt>
                <c:pt idx="6">
                  <c:v>70.0</c:v>
                </c:pt>
                <c:pt idx="7">
                  <c:v>70.0</c:v>
                </c:pt>
                <c:pt idx="8">
                  <c:v>70.0</c:v>
                </c:pt>
                <c:pt idx="9">
                  <c:v>70.0</c:v>
                </c:pt>
                <c:pt idx="10">
                  <c:v>70.0</c:v>
                </c:pt>
                <c:pt idx="11">
                  <c:v>70.0</c:v>
                </c:pt>
                <c:pt idx="12">
                  <c:v>70.0</c:v>
                </c:pt>
                <c:pt idx="13">
                  <c:v>70.0</c:v>
                </c:pt>
                <c:pt idx="14">
                  <c:v>70.0</c:v>
                </c:pt>
                <c:pt idx="15">
                  <c:v>70.0</c:v>
                </c:pt>
                <c:pt idx="16">
                  <c:v>70.0</c:v>
                </c:pt>
                <c:pt idx="17">
                  <c:v>70.0</c:v>
                </c:pt>
              </c:numCache>
            </c:numRef>
          </c:yVal>
          <c:extLst xmlns:c16r2="http://schemas.microsoft.com/office/drawing/2015/06/chart">
            <c:ext xmlns:c16="http://schemas.microsoft.com/office/drawing/2014/chart" uri="{C3380CC4-5D6E-409C-BE32-E72D297353CC}">
              <c16:uniqueId val="{00000007-2C60-47FC-B14F-9C3CCDEDAB39}"/>
            </c:ext>
          </c:extLst>
        </c:ser>
        <c:ser>
          <c:idx val="5"/>
          <c:order val="4"/>
          <c:tx>
            <c:strRef>
              <c:f>Sheet1!$G$1</c:f>
              <c:strCache>
                <c:ptCount val="1"/>
                <c:pt idx="0">
                  <c:v>Y-axis</c:v>
                </c:pt>
              </c:strCache>
            </c:strRef>
          </c:tx>
          <c:spPr>
            <a:ln w="12962">
              <a:noFill/>
            </a:ln>
          </c:spPr>
          <c:marker>
            <c:symbol val="plus"/>
            <c:size val="5"/>
            <c:spPr>
              <a:ln w="9721">
                <a:solidFill>
                  <a:schemeClr val="tx1"/>
                </a:solidFill>
              </a:ln>
            </c:spPr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0</a:t>
                    </a:r>
                  </a:p>
                </c:rich>
              </c:tx>
              <c:dLblPos val="b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C60-47FC-B14F-9C3CCDEDAB39}"/>
                </c:ext>
              </c:extLst>
            </c:dLbl>
            <c:dLbl>
              <c:idx val="1"/>
              <c:layout>
                <c:manualLayout>
                  <c:x val="-0.0235572103874613"/>
                  <c:y val="0.0529619797525309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</a:t>
                    </a:r>
                  </a:p>
                </c:rich>
              </c:tx>
              <c:dLblPos val="r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C60-47FC-B14F-9C3CCDEDAB39}"/>
                </c:ext>
              </c:extLst>
            </c:dLbl>
            <c:dLbl>
              <c:idx val="2"/>
              <c:layout>
                <c:manualLayout>
                  <c:x val="0.0108958473214104"/>
                  <c:y val="0.0529619797525309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</a:t>
                    </a:r>
                  </a:p>
                </c:rich>
              </c:tx>
              <c:dLblPos val="r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C60-47FC-B14F-9C3CCDEDAB39}"/>
                </c:ext>
              </c:extLst>
            </c:dLbl>
            <c:dLbl>
              <c:idx val="3"/>
              <c:layout>
                <c:manualLayout>
                  <c:x val="0.0315676819467334"/>
                  <c:y val="0.0529619797525309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</a:t>
                    </a:r>
                  </a:p>
                </c:rich>
              </c:tx>
              <c:dLblPos val="r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C60-47FC-B14F-9C3CCDEDAB39}"/>
                </c:ext>
              </c:extLst>
            </c:dLbl>
            <c:dLbl>
              <c:idx val="4"/>
              <c:layout>
                <c:manualLayout>
                  <c:x val="0.0166234647025711"/>
                  <c:y val="0.0529619797525309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12</a:t>
                    </a:r>
                  </a:p>
                </c:rich>
              </c:tx>
              <c:dLblPos val="r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C60-47FC-B14F-9C3CCDEDAB39}"/>
                </c:ext>
              </c:extLst>
            </c:dLbl>
            <c:dLbl>
              <c:idx val="5"/>
              <c:layout>
                <c:manualLayout>
                  <c:x val="0.0131781589316839"/>
                  <c:y val="0.0529619797525309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16</a:t>
                    </a:r>
                  </a:p>
                </c:rich>
              </c:tx>
              <c:dLblPos val="r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C60-47FC-B14F-9C3CCDEDAB39}"/>
                </c:ext>
              </c:extLst>
            </c:dLbl>
            <c:dLbl>
              <c:idx val="6"/>
              <c:layout>
                <c:manualLayout>
                  <c:x val="0.0166234647025711"/>
                  <c:y val="0.0529619797525309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20</a:t>
                    </a:r>
                  </a:p>
                </c:rich>
              </c:tx>
              <c:dLblPos val="r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C60-47FC-B14F-9C3CCDEDAB39}"/>
                </c:ext>
              </c:extLst>
            </c:dLbl>
            <c:dLbl>
              <c:idx val="7"/>
              <c:layout>
                <c:manualLayout>
                  <c:x val="0.0166234647025711"/>
                  <c:y val="0.0529619797525309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24</a:t>
                    </a:r>
                  </a:p>
                </c:rich>
              </c:tx>
              <c:dLblPos val="r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2C60-47FC-B14F-9C3CCDEDAB39}"/>
                </c:ext>
              </c:extLst>
            </c:dLbl>
            <c:dLbl>
              <c:idx val="8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2C60-47FC-B14F-9C3CCDEDAB39}"/>
                </c:ext>
              </c:extLst>
            </c:dLbl>
            <c:dLbl>
              <c:idx val="9"/>
              <c:layout>
                <c:manualLayout>
                  <c:x val="-0.000603064151864738"/>
                  <c:y val="0.0529619797525309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28</a:t>
                    </a:r>
                  </a:p>
                </c:rich>
              </c:tx>
              <c:dLblPos val="r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2C60-47FC-B14F-9C3CCDEDAB39}"/>
                </c:ext>
              </c:extLst>
            </c:dLbl>
            <c:dLbl>
              <c:idx val="10"/>
              <c:layout>
                <c:manualLayout>
                  <c:x val="0.0166234647025711"/>
                  <c:y val="0.0529619797525309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32</a:t>
                    </a:r>
                  </a:p>
                </c:rich>
              </c:tx>
              <c:dLblPos val="r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C60-47FC-B14F-9C3CCDEDAB39}"/>
                </c:ext>
              </c:extLst>
            </c:dLbl>
            <c:dLbl>
              <c:idx val="11"/>
              <c:layout>
                <c:manualLayout>
                  <c:x val="0.0131781589316839"/>
                  <c:y val="0.0529619797525309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36</a:t>
                    </a:r>
                  </a:p>
                </c:rich>
              </c:tx>
              <c:dLblPos val="r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2C60-47FC-B14F-9C3CCDEDAB39}"/>
                </c:ext>
              </c:extLst>
            </c:dLbl>
            <c:dLbl>
              <c:idx val="12"/>
              <c:layout>
                <c:manualLayout>
                  <c:x val="0.0855295801203145"/>
                  <c:y val="0.0529619797525309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40</a:t>
                    </a:r>
                  </a:p>
                </c:rich>
              </c:tx>
              <c:dLblPos val="r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2C60-47FC-B14F-9C3CCDEDAB39}"/>
                </c:ext>
              </c:extLst>
            </c:dLbl>
            <c:dLbl>
              <c:idx val="13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2C60-47FC-B14F-9C3CCDEDAB39}"/>
                </c:ext>
              </c:extLst>
            </c:dLbl>
            <c:dLbl>
              <c:idx val="14"/>
              <c:layout>
                <c:manualLayout>
                  <c:x val="0.0235140762443455"/>
                  <c:y val="0.0529619797525309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44</a:t>
                    </a:r>
                  </a:p>
                </c:rich>
              </c:tx>
              <c:dLblPos val="r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2C60-47FC-B14F-9C3CCDEDAB39}"/>
                </c:ext>
              </c:extLst>
            </c:dLbl>
            <c:dLbl>
              <c:idx val="15"/>
              <c:layout>
                <c:manualLayout>
                  <c:x val="0.0648577454949914"/>
                  <c:y val="0.0529619797525309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48</a:t>
                    </a:r>
                  </a:p>
                </c:rich>
              </c:tx>
              <c:dLblPos val="r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2C60-47FC-B14F-9C3CCDEDAB39}"/>
                </c:ext>
              </c:extLst>
            </c:dLbl>
            <c:dLbl>
              <c:idx val="16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2C60-47FC-B14F-9C3CCDEDAB39}"/>
                </c:ext>
              </c:extLst>
            </c:dLbl>
            <c:dLbl>
              <c:idx val="17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2C60-47FC-B14F-9C3CCDEDAB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224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de-DE"/>
              </a:p>
            </c:txPr>
            <c:dLblPos val="b"/>
            <c:showCatName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Sheet1!$D$2:$D$19</c:f>
              <c:numCache>
                <c:formatCode>General</c:formatCode>
                <c:ptCount val="18"/>
                <c:pt idx="0">
                  <c:v>4.0</c:v>
                </c:pt>
                <c:pt idx="1">
                  <c:v>4.5</c:v>
                </c:pt>
                <c:pt idx="2">
                  <c:v>11.0</c:v>
                </c:pt>
                <c:pt idx="3">
                  <c:v>32.0</c:v>
                </c:pt>
                <c:pt idx="4">
                  <c:v>60.0</c:v>
                </c:pt>
                <c:pt idx="5">
                  <c:v>88.0</c:v>
                </c:pt>
                <c:pt idx="6">
                  <c:v>116.0</c:v>
                </c:pt>
                <c:pt idx="7">
                  <c:v>144.0</c:v>
                </c:pt>
                <c:pt idx="8">
                  <c:v>172.0</c:v>
                </c:pt>
                <c:pt idx="9">
                  <c:v>179.0</c:v>
                </c:pt>
                <c:pt idx="10">
                  <c:v>200.0</c:v>
                </c:pt>
                <c:pt idx="11">
                  <c:v>228.0</c:v>
                </c:pt>
                <c:pt idx="12">
                  <c:v>228.5</c:v>
                </c:pt>
                <c:pt idx="13">
                  <c:v>256.0</c:v>
                </c:pt>
                <c:pt idx="14">
                  <c:v>284.0</c:v>
                </c:pt>
                <c:pt idx="15">
                  <c:v>291.0</c:v>
                </c:pt>
                <c:pt idx="16">
                  <c:v>312.0</c:v>
                </c:pt>
                <c:pt idx="17">
                  <c:v>340.0</c:v>
                </c:pt>
              </c:numCache>
            </c:numRef>
          </c:xVal>
          <c:yVal>
            <c:numRef>
              <c:f>Sheet1!$G$2:$G$19</c:f>
              <c:numCache>
                <c:formatCode>General</c:formatCode>
                <c:ptCount val="18"/>
                <c:pt idx="0">
                  <c:v>10.0</c:v>
                </c:pt>
                <c:pt idx="1">
                  <c:v>10.0</c:v>
                </c:pt>
                <c:pt idx="2">
                  <c:v>10.0</c:v>
                </c:pt>
                <c:pt idx="3">
                  <c:v>10.0</c:v>
                </c:pt>
                <c:pt idx="4">
                  <c:v>10.0</c:v>
                </c:pt>
                <c:pt idx="5">
                  <c:v>10.0</c:v>
                </c:pt>
                <c:pt idx="6">
                  <c:v>10.0</c:v>
                </c:pt>
                <c:pt idx="7">
                  <c:v>10.0</c:v>
                </c:pt>
                <c:pt idx="8">
                  <c:v>10.0</c:v>
                </c:pt>
                <c:pt idx="9">
                  <c:v>10.0</c:v>
                </c:pt>
                <c:pt idx="10">
                  <c:v>10.0</c:v>
                </c:pt>
                <c:pt idx="11">
                  <c:v>10.0</c:v>
                </c:pt>
                <c:pt idx="12">
                  <c:v>10.0</c:v>
                </c:pt>
                <c:pt idx="13">
                  <c:v>10.0</c:v>
                </c:pt>
                <c:pt idx="14">
                  <c:v>10.0</c:v>
                </c:pt>
                <c:pt idx="15">
                  <c:v>10.0</c:v>
                </c:pt>
                <c:pt idx="16">
                  <c:v>10.0</c:v>
                </c:pt>
                <c:pt idx="17">
                  <c:v>10.0</c:v>
                </c:pt>
              </c:numCache>
            </c:numRef>
          </c:yVal>
          <c:extLst xmlns:c16r2="http://schemas.microsoft.com/office/drawing/2015/06/chart">
            <c:ext xmlns:c16="http://schemas.microsoft.com/office/drawing/2014/chart" uri="{C3380CC4-5D6E-409C-BE32-E72D297353CC}">
              <c16:uniqueId val="{0000001B-2C60-47FC-B14F-9C3CCDEDAB39}"/>
            </c:ext>
          </c:extLst>
        </c:ser>
        <c:dLbls/>
        <c:axId val="480672264"/>
        <c:axId val="480623208"/>
      </c:scatterChart>
      <c:valAx>
        <c:axId val="480672264"/>
        <c:scaling>
          <c:orientation val="minMax"/>
          <c:max val="344.0"/>
          <c:min val="0.0"/>
        </c:scaling>
        <c:axPos val="b"/>
        <c:title>
          <c:tx>
            <c:rich>
              <a:bodyPr/>
              <a:lstStyle/>
              <a:p>
                <a:pPr>
                  <a:defRPr lang="en-US" sz="1224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b="0" dirty="0"/>
                  <a:t>Week</a:t>
                </a:r>
              </a:p>
            </c:rich>
          </c:tx>
          <c:layout>
            <c:manualLayout>
              <c:xMode val="edge"/>
              <c:yMode val="edge"/>
              <c:x val="0.486393194933474"/>
              <c:y val="0.917472675990128"/>
            </c:manualLayout>
          </c:layout>
        </c:title>
        <c:numFmt formatCode="General" sourceLinked="1"/>
        <c:majorTickMark val="none"/>
        <c:tickLblPos val="none"/>
        <c:spPr>
          <a:ln w="15875">
            <a:solidFill>
              <a:schemeClr val="tx1"/>
            </a:solidFill>
          </a:ln>
        </c:spPr>
        <c:txPr>
          <a:bodyPr/>
          <a:lstStyle/>
          <a:p>
            <a:pPr>
              <a:defRPr lang="en-US"/>
            </a:pPr>
            <a:endParaRPr lang="de-DE"/>
          </a:p>
        </c:txPr>
        <c:crossAx val="480623208"/>
        <c:crossesAt val="0.0"/>
        <c:crossBetween val="midCat"/>
      </c:valAx>
      <c:valAx>
        <c:axId val="480623208"/>
        <c:scaling>
          <c:logBase val="10.0"/>
          <c:orientation val="minMax"/>
          <c:min val="10.0"/>
        </c:scaling>
        <c:axPos val="l"/>
        <c:title>
          <c:tx>
            <c:rich>
              <a:bodyPr/>
              <a:lstStyle/>
              <a:p>
                <a:pPr>
                  <a:defRPr lang="en-US" sz="12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200" b="0" i="0" u="none" strike="noStrike" baseline="0" dirty="0">
                    <a:solidFill>
                      <a:srgbClr val="000000"/>
                    </a:solidFill>
                    <a:latin typeface="Arial"/>
                    <a:cs typeface="Arial"/>
                  </a:rPr>
                  <a:t>Mean plasma RPV </a:t>
                </a:r>
                <a:r>
                  <a:rPr lang="en-US" sz="1200" b="0" i="0" u="none" strike="noStrike" baseline="0" dirty="0">
                    <a:solidFill>
                      <a:srgbClr val="000000"/>
                    </a:solidFill>
                    <a:latin typeface="+mn-ea"/>
                    <a:ea typeface="+mn-ea"/>
                    <a:cs typeface="+mn-ea"/>
                  </a:rPr>
                  <a:t>±</a:t>
                </a:r>
                <a:r>
                  <a:rPr lang="en-US" sz="1200" b="0" i="0" u="none" strike="noStrike" baseline="0" dirty="0">
                    <a:solidFill>
                      <a:srgbClr val="000000"/>
                    </a:solidFill>
                    <a:latin typeface="Arial"/>
                    <a:ea typeface="+mn-ea"/>
                    <a:cs typeface="Arial"/>
                  </a:rPr>
                  <a:t> SD, ng/mL</a:t>
                </a:r>
                <a:endParaRPr lang="en-US" sz="1200" b="0" i="0" u="none" strike="noStrike" baseline="0" dirty="0">
                  <a:solidFill>
                    <a:srgbClr val="000000"/>
                  </a:solidFill>
                  <a:latin typeface="Arial"/>
                  <a:cs typeface="Arial"/>
                </a:endParaRPr>
              </a:p>
            </c:rich>
          </c:tx>
        </c:title>
        <c:numFmt formatCode="General" sourceLinked="1"/>
        <c:minorTickMark val="out"/>
        <c:tickLblPos val="nextTo"/>
        <c:spPr>
          <a:ln w="15875">
            <a:solidFill>
              <a:schemeClr val="tx1"/>
            </a:solidFill>
          </a:ln>
        </c:spPr>
        <c:txPr>
          <a:bodyPr rot="0" vert="horz"/>
          <a:lstStyle/>
          <a:p>
            <a:pPr>
              <a:defRPr lang="en-US"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480672264"/>
        <c:crossesAt val="0.0"/>
        <c:crossBetween val="midCat"/>
      </c:valAx>
      <c:spPr>
        <a:noFill/>
        <a:ln w="25912">
          <a:noFill/>
        </a:ln>
      </c:spPr>
    </c:plotArea>
    <c:legend>
      <c:legendPos val="r"/>
      <c:legendEntry>
        <c:idx val="4"/>
        <c:delete val="1"/>
      </c:legendEntry>
      <c:layout>
        <c:manualLayout>
          <c:xMode val="edge"/>
          <c:yMode val="edge"/>
          <c:x val="0.137499983044755"/>
          <c:y val="0.0494185226846644"/>
          <c:w val="0.482499881313286"/>
          <c:h val="0.273255943007124"/>
        </c:manualLayout>
      </c:layout>
      <c:overlay val="1"/>
      <c:txPr>
        <a:bodyPr/>
        <a:lstStyle/>
        <a:p>
          <a:pPr>
            <a:defRPr lang="en-US" sz="1122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de-DE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836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de-DE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2"/>
  <c:chart>
    <c:plotArea>
      <c:layout>
        <c:manualLayout>
          <c:layoutTarget val="inner"/>
          <c:xMode val="edge"/>
          <c:yMode val="edge"/>
          <c:x val="0.146057504175614"/>
          <c:y val="0.0470469980314961"/>
          <c:w val="0.831025769506085"/>
          <c:h val="0.789017884392358"/>
        </c:manualLayout>
      </c:layout>
      <c:scatterChart>
        <c:scatterStyle val="lineMarker"/>
        <c:ser>
          <c:idx val="0"/>
          <c:order val="0"/>
          <c:tx>
            <c:strRef>
              <c:f>Sheet1!$C$1</c:f>
              <c:strCache>
                <c:ptCount val="1"/>
                <c:pt idx="0">
                  <c:v>Q4W </c:v>
                </c:pt>
              </c:strCache>
            </c:strRef>
          </c:tx>
          <c:spPr>
            <a:ln w="32563">
              <a:solidFill>
                <a:srgbClr val="00A779"/>
              </a:solidFill>
              <a:prstDash val="dash"/>
            </a:ln>
          </c:spPr>
          <c:marker>
            <c:symbol val="square"/>
            <c:size val="6"/>
            <c:spPr>
              <a:solidFill>
                <a:srgbClr val="00A779"/>
              </a:solidFill>
              <a:ln>
                <a:solidFill>
                  <a:srgbClr val="00A779"/>
                </a:solidFill>
              </a:ln>
            </c:spPr>
          </c:marker>
          <c:errBars>
            <c:errDir val="x"/>
            <c:errBarType val="both"/>
            <c:errValType val="fixedVal"/>
            <c:val val="1.0"/>
          </c:errBars>
          <c:errBars>
            <c:errDir val="y"/>
            <c:errBarType val="both"/>
            <c:errValType val="cust"/>
            <c:plus>
              <c:numRef>
                <c:f>Sheet1!$J$2:$J$19</c:f>
                <c:numCache>
                  <c:formatCode>General</c:formatCode>
                  <c:ptCount val="18"/>
                  <c:pt idx="0">
                    <c:v>2.0042</c:v>
                  </c:pt>
                  <c:pt idx="1">
                    <c:v>3.335309999999998</c:v>
                  </c:pt>
                  <c:pt idx="2">
                    <c:v>3.459359999999998</c:v>
                  </c:pt>
                  <c:pt idx="3">
                    <c:v>1.038</c:v>
                  </c:pt>
                  <c:pt idx="4">
                    <c:v>0.81576</c:v>
                  </c:pt>
                  <c:pt idx="5">
                    <c:v>0.72659</c:v>
                  </c:pt>
                  <c:pt idx="6">
                    <c:v>0.9181</c:v>
                  </c:pt>
                  <c:pt idx="7">
                    <c:v>0.76176</c:v>
                  </c:pt>
                  <c:pt idx="8">
                    <c:v>1.290929999999999</c:v>
                  </c:pt>
                  <c:pt idx="9">
                    <c:v>1.53844</c:v>
                  </c:pt>
                  <c:pt idx="10">
                    <c:v>0.85873</c:v>
                  </c:pt>
                  <c:pt idx="11">
                    <c:v>0.89893</c:v>
                  </c:pt>
                  <c:pt idx="12">
                    <c:v>5.83786</c:v>
                  </c:pt>
                  <c:pt idx="13">
                    <c:v>1.00666</c:v>
                  </c:pt>
                  <c:pt idx="14">
                    <c:v>0.94888</c:v>
                  </c:pt>
                  <c:pt idx="15">
                    <c:v>1.485519999999999</c:v>
                  </c:pt>
                  <c:pt idx="16">
                    <c:v>1.018999999999999</c:v>
                  </c:pt>
                  <c:pt idx="17">
                    <c:v>0.99449</c:v>
                  </c:pt>
                </c:numCache>
              </c:numRef>
            </c:plus>
            <c:minus>
              <c:numRef>
                <c:f>Sheet1!$J$2:$J$19</c:f>
                <c:numCache>
                  <c:formatCode>General</c:formatCode>
                  <c:ptCount val="18"/>
                  <c:pt idx="0">
                    <c:v>2.0042</c:v>
                  </c:pt>
                  <c:pt idx="1">
                    <c:v>3.335309999999998</c:v>
                  </c:pt>
                  <c:pt idx="2">
                    <c:v>3.459359999999998</c:v>
                  </c:pt>
                  <c:pt idx="3">
                    <c:v>1.038</c:v>
                  </c:pt>
                  <c:pt idx="4">
                    <c:v>0.81576</c:v>
                  </c:pt>
                  <c:pt idx="5">
                    <c:v>0.72659</c:v>
                  </c:pt>
                  <c:pt idx="6">
                    <c:v>0.9181</c:v>
                  </c:pt>
                  <c:pt idx="7">
                    <c:v>0.76176</c:v>
                  </c:pt>
                  <c:pt idx="8">
                    <c:v>1.290929999999999</c:v>
                  </c:pt>
                  <c:pt idx="9">
                    <c:v>1.53844</c:v>
                  </c:pt>
                  <c:pt idx="10">
                    <c:v>0.85873</c:v>
                  </c:pt>
                  <c:pt idx="11">
                    <c:v>0.89893</c:v>
                  </c:pt>
                  <c:pt idx="12">
                    <c:v>5.83786</c:v>
                  </c:pt>
                  <c:pt idx="13">
                    <c:v>1.00666</c:v>
                  </c:pt>
                  <c:pt idx="14">
                    <c:v>0.94888</c:v>
                  </c:pt>
                  <c:pt idx="15">
                    <c:v>1.485519999999999</c:v>
                  </c:pt>
                  <c:pt idx="16">
                    <c:v>1.018999999999999</c:v>
                  </c:pt>
                  <c:pt idx="17">
                    <c:v>0.99449</c:v>
                  </c:pt>
                </c:numCache>
              </c:numRef>
            </c:minus>
            <c:spPr>
              <a:ln>
                <a:solidFill>
                  <a:srgbClr val="00A779"/>
                </a:solidFill>
              </a:ln>
            </c:spPr>
          </c:errBars>
          <c:xVal>
            <c:numRef>
              <c:f>Sheet1!$D$2:$D$19</c:f>
              <c:numCache>
                <c:formatCode>General</c:formatCode>
                <c:ptCount val="18"/>
                <c:pt idx="0">
                  <c:v>4.0</c:v>
                </c:pt>
                <c:pt idx="1">
                  <c:v>4.5</c:v>
                </c:pt>
                <c:pt idx="2">
                  <c:v>11.0</c:v>
                </c:pt>
                <c:pt idx="3">
                  <c:v>32.0</c:v>
                </c:pt>
                <c:pt idx="4">
                  <c:v>60.0</c:v>
                </c:pt>
                <c:pt idx="5">
                  <c:v>88.0</c:v>
                </c:pt>
                <c:pt idx="6">
                  <c:v>116.0</c:v>
                </c:pt>
                <c:pt idx="7">
                  <c:v>144.0</c:v>
                </c:pt>
                <c:pt idx="8">
                  <c:v>172.0</c:v>
                </c:pt>
                <c:pt idx="9">
                  <c:v>179.0</c:v>
                </c:pt>
                <c:pt idx="10">
                  <c:v>200.0</c:v>
                </c:pt>
                <c:pt idx="11">
                  <c:v>228.0</c:v>
                </c:pt>
                <c:pt idx="12">
                  <c:v>228.5</c:v>
                </c:pt>
                <c:pt idx="13">
                  <c:v>256.0</c:v>
                </c:pt>
                <c:pt idx="14">
                  <c:v>284.0</c:v>
                </c:pt>
                <c:pt idx="15">
                  <c:v>291.0</c:v>
                </c:pt>
                <c:pt idx="16">
                  <c:v>312.0</c:v>
                </c:pt>
                <c:pt idx="17">
                  <c:v>340.0</c:v>
                </c:pt>
              </c:numCache>
            </c:numRef>
          </c:xVal>
          <c:yVal>
            <c:numRef>
              <c:f>Sheet1!$C$2:$C$19</c:f>
              <c:numCache>
                <c:formatCode>General</c:formatCode>
                <c:ptCount val="18"/>
                <c:pt idx="0">
                  <c:v>4.4907</c:v>
                </c:pt>
                <c:pt idx="1">
                  <c:v>7.8486</c:v>
                </c:pt>
                <c:pt idx="2">
                  <c:v>4.4133</c:v>
                </c:pt>
                <c:pt idx="3">
                  <c:v>2.022</c:v>
                </c:pt>
                <c:pt idx="4">
                  <c:v>2.083</c:v>
                </c:pt>
                <c:pt idx="5">
                  <c:v>2.2385</c:v>
                </c:pt>
                <c:pt idx="6">
                  <c:v>2.2786</c:v>
                </c:pt>
                <c:pt idx="7">
                  <c:v>2.386099999999998</c:v>
                </c:pt>
                <c:pt idx="8">
                  <c:v>2.6342</c:v>
                </c:pt>
                <c:pt idx="9">
                  <c:v>3.7026</c:v>
                </c:pt>
                <c:pt idx="10">
                  <c:v>2.4455</c:v>
                </c:pt>
                <c:pt idx="11">
                  <c:v>2.471499999999998</c:v>
                </c:pt>
                <c:pt idx="12">
                  <c:v>3.6192</c:v>
                </c:pt>
                <c:pt idx="13">
                  <c:v>2.5436</c:v>
                </c:pt>
                <c:pt idx="14">
                  <c:v>2.6607</c:v>
                </c:pt>
                <c:pt idx="15">
                  <c:v>3.665</c:v>
                </c:pt>
                <c:pt idx="16">
                  <c:v>2.7824</c:v>
                </c:pt>
                <c:pt idx="17">
                  <c:v>2.743100000000001</c:v>
                </c:pt>
              </c:numCache>
            </c:numRef>
          </c:yVal>
          <c:extLst xmlns:c16r2="http://schemas.microsoft.com/office/drawing/2015/06/chart">
            <c:ext xmlns:c16="http://schemas.microsoft.com/office/drawing/2014/chart" uri="{C3380CC4-5D6E-409C-BE32-E72D297353CC}">
              <c16:uniqueId val="{00000001-1F81-4074-A408-21227217751A}"/>
            </c:ext>
          </c:extLst>
        </c:ser>
        <c:ser>
          <c:idx val="1"/>
          <c:order val="1"/>
          <c:tx>
            <c:strRef>
              <c:f>Sheet1!$B$1</c:f>
              <c:strCache>
                <c:ptCount val="1"/>
                <c:pt idx="0">
                  <c:v>Q8W </c:v>
                </c:pt>
              </c:strCache>
            </c:strRef>
          </c:tx>
          <c:spPr>
            <a:ln w="32563">
              <a:solidFill>
                <a:srgbClr val="00A779"/>
              </a:solidFill>
            </a:ln>
          </c:spPr>
          <c:marker>
            <c:symbol val="triangle"/>
            <c:size val="7"/>
            <c:spPr>
              <a:solidFill>
                <a:srgbClr val="00A779"/>
              </a:solidFill>
              <a:ln>
                <a:solidFill>
                  <a:srgbClr val="00A779"/>
                </a:solidFill>
              </a:ln>
            </c:spPr>
          </c:marker>
          <c:errBars>
            <c:errDir val="x"/>
            <c:errBarType val="both"/>
            <c:errValType val="fixedVal"/>
            <c:val val="1.0"/>
          </c:errBars>
          <c:errBars>
            <c:errDir val="y"/>
            <c:errBarType val="both"/>
            <c:errValType val="cust"/>
            <c:plus>
              <c:numRef>
                <c:f>Sheet1!$I$2:$I$19</c:f>
                <c:numCache>
                  <c:formatCode>General</c:formatCode>
                  <c:ptCount val="18"/>
                  <c:pt idx="0">
                    <c:v>2.148</c:v>
                  </c:pt>
                  <c:pt idx="1">
                    <c:v>2.851049999999996</c:v>
                  </c:pt>
                  <c:pt idx="2">
                    <c:v>3.483120000000001</c:v>
                  </c:pt>
                  <c:pt idx="3">
                    <c:v>2.035409999999997</c:v>
                  </c:pt>
                  <c:pt idx="4">
                    <c:v>1.72713</c:v>
                  </c:pt>
                  <c:pt idx="5">
                    <c:v>1.70702</c:v>
                  </c:pt>
                  <c:pt idx="6">
                    <c:v>0.8058</c:v>
                  </c:pt>
                  <c:pt idx="7">
                    <c:v>1.249039999999999</c:v>
                  </c:pt>
                  <c:pt idx="8">
                    <c:v>0.78125</c:v>
                  </c:pt>
                  <c:pt idx="9">
                    <c:v>2.30854</c:v>
                  </c:pt>
                  <c:pt idx="10">
                    <c:v>0.88549</c:v>
                  </c:pt>
                  <c:pt idx="11">
                    <c:v>0.70549</c:v>
                  </c:pt>
                  <c:pt idx="12">
                    <c:v>1.94872</c:v>
                  </c:pt>
                  <c:pt idx="13">
                    <c:v>0.92655</c:v>
                  </c:pt>
                  <c:pt idx="14">
                    <c:v>0.76734</c:v>
                  </c:pt>
                  <c:pt idx="15">
                    <c:v>1.85914</c:v>
                  </c:pt>
                  <c:pt idx="16">
                    <c:v>1.17068</c:v>
                  </c:pt>
                  <c:pt idx="17">
                    <c:v>0.65892</c:v>
                  </c:pt>
                </c:numCache>
              </c:numRef>
            </c:plus>
            <c:minus>
              <c:numRef>
                <c:f>Sheet1!$I$2:$I$19</c:f>
                <c:numCache>
                  <c:formatCode>General</c:formatCode>
                  <c:ptCount val="18"/>
                  <c:pt idx="0">
                    <c:v>2.148</c:v>
                  </c:pt>
                  <c:pt idx="1">
                    <c:v>2.851049999999996</c:v>
                  </c:pt>
                  <c:pt idx="2">
                    <c:v>3.483120000000001</c:v>
                  </c:pt>
                  <c:pt idx="3">
                    <c:v>2.035409999999997</c:v>
                  </c:pt>
                  <c:pt idx="4">
                    <c:v>1.72713</c:v>
                  </c:pt>
                  <c:pt idx="5">
                    <c:v>1.70702</c:v>
                  </c:pt>
                  <c:pt idx="6">
                    <c:v>0.8058</c:v>
                  </c:pt>
                  <c:pt idx="7">
                    <c:v>1.249039999999999</c:v>
                  </c:pt>
                  <c:pt idx="8">
                    <c:v>0.78125</c:v>
                  </c:pt>
                  <c:pt idx="9">
                    <c:v>2.30854</c:v>
                  </c:pt>
                  <c:pt idx="10">
                    <c:v>0.88549</c:v>
                  </c:pt>
                  <c:pt idx="11">
                    <c:v>0.70549</c:v>
                  </c:pt>
                  <c:pt idx="12">
                    <c:v>1.94872</c:v>
                  </c:pt>
                  <c:pt idx="13">
                    <c:v>0.92655</c:v>
                  </c:pt>
                  <c:pt idx="14">
                    <c:v>0.76734</c:v>
                  </c:pt>
                  <c:pt idx="15">
                    <c:v>1.85914</c:v>
                  </c:pt>
                  <c:pt idx="16">
                    <c:v>1.17068</c:v>
                  </c:pt>
                  <c:pt idx="17">
                    <c:v>0.65892</c:v>
                  </c:pt>
                </c:numCache>
              </c:numRef>
            </c:minus>
            <c:spPr>
              <a:ln>
                <a:solidFill>
                  <a:srgbClr val="00A779"/>
                </a:solidFill>
              </a:ln>
            </c:spPr>
          </c:errBars>
          <c:xVal>
            <c:numRef>
              <c:f>Sheet1!$D$2:$D$19</c:f>
              <c:numCache>
                <c:formatCode>General</c:formatCode>
                <c:ptCount val="18"/>
                <c:pt idx="0">
                  <c:v>4.0</c:v>
                </c:pt>
                <c:pt idx="1">
                  <c:v>4.5</c:v>
                </c:pt>
                <c:pt idx="2">
                  <c:v>11.0</c:v>
                </c:pt>
                <c:pt idx="3">
                  <c:v>32.0</c:v>
                </c:pt>
                <c:pt idx="4">
                  <c:v>60.0</c:v>
                </c:pt>
                <c:pt idx="5">
                  <c:v>88.0</c:v>
                </c:pt>
                <c:pt idx="6">
                  <c:v>116.0</c:v>
                </c:pt>
                <c:pt idx="7">
                  <c:v>144.0</c:v>
                </c:pt>
                <c:pt idx="8">
                  <c:v>172.0</c:v>
                </c:pt>
                <c:pt idx="9">
                  <c:v>179.0</c:v>
                </c:pt>
                <c:pt idx="10">
                  <c:v>200.0</c:v>
                </c:pt>
                <c:pt idx="11">
                  <c:v>228.0</c:v>
                </c:pt>
                <c:pt idx="12">
                  <c:v>228.5</c:v>
                </c:pt>
                <c:pt idx="13">
                  <c:v>256.0</c:v>
                </c:pt>
                <c:pt idx="14">
                  <c:v>284.0</c:v>
                </c:pt>
                <c:pt idx="15">
                  <c:v>291.0</c:v>
                </c:pt>
                <c:pt idx="16">
                  <c:v>312.0</c:v>
                </c:pt>
                <c:pt idx="17">
                  <c:v>340.0</c:v>
                </c:pt>
              </c:numCache>
            </c:numRef>
          </c:xVal>
          <c:yVal>
            <c:numRef>
              <c:f>Sheet1!$B$2:$B$19</c:f>
              <c:numCache>
                <c:formatCode>General</c:formatCode>
                <c:ptCount val="18"/>
                <c:pt idx="0">
                  <c:v>4.717499999999998</c:v>
                </c:pt>
                <c:pt idx="1">
                  <c:v>7.6347</c:v>
                </c:pt>
                <c:pt idx="2">
                  <c:v>4.760899999999998</c:v>
                </c:pt>
                <c:pt idx="3">
                  <c:v>2.438699999999999</c:v>
                </c:pt>
                <c:pt idx="4">
                  <c:v>2.7259</c:v>
                </c:pt>
                <c:pt idx="5">
                  <c:v>3.0946</c:v>
                </c:pt>
                <c:pt idx="6">
                  <c:v>1.7005</c:v>
                </c:pt>
                <c:pt idx="7">
                  <c:v>2.651899999999998</c:v>
                </c:pt>
                <c:pt idx="8">
                  <c:v>1.597499999999999</c:v>
                </c:pt>
                <c:pt idx="9">
                  <c:v>3.9496</c:v>
                </c:pt>
                <c:pt idx="10">
                  <c:v>2.4858</c:v>
                </c:pt>
                <c:pt idx="11">
                  <c:v>1.528</c:v>
                </c:pt>
                <c:pt idx="12">
                  <c:v>2.019899999999998</c:v>
                </c:pt>
                <c:pt idx="13">
                  <c:v>2.6538</c:v>
                </c:pt>
                <c:pt idx="14">
                  <c:v>1.5678</c:v>
                </c:pt>
                <c:pt idx="15">
                  <c:v>3.657</c:v>
                </c:pt>
                <c:pt idx="16">
                  <c:v>2.697</c:v>
                </c:pt>
                <c:pt idx="17">
                  <c:v>1.6021</c:v>
                </c:pt>
              </c:numCache>
            </c:numRef>
          </c:yVal>
          <c:extLst xmlns:c16r2="http://schemas.microsoft.com/office/drawing/2015/06/chart">
            <c:ext xmlns:c16="http://schemas.microsoft.com/office/drawing/2014/chart" uri="{C3380CC4-5D6E-409C-BE32-E72D297353CC}">
              <c16:uniqueId val="{00000003-1F81-4074-A408-21227217751A}"/>
            </c:ext>
          </c:extLst>
        </c:ser>
        <c:ser>
          <c:idx val="2"/>
          <c:order val="2"/>
          <c:tx>
            <c:strRef>
              <c:f>Sheet1!$E$1</c:f>
              <c:strCache>
                <c:ptCount val="1"/>
                <c:pt idx="0">
                  <c:v>PA-IC90 </c:v>
                </c:pt>
              </c:strCache>
            </c:strRef>
          </c:tx>
          <c:spPr>
            <a:ln w="14445">
              <a:solidFill>
                <a:schemeClr val="tx1"/>
              </a:solidFill>
              <a:prstDash val="sysDash"/>
            </a:ln>
          </c:spPr>
          <c:marker>
            <c:symbol val="none"/>
          </c:marker>
          <c:xVal>
            <c:numRef>
              <c:f>Sheet1!$D$2:$D$19</c:f>
              <c:numCache>
                <c:formatCode>General</c:formatCode>
                <c:ptCount val="18"/>
                <c:pt idx="0">
                  <c:v>4.0</c:v>
                </c:pt>
                <c:pt idx="1">
                  <c:v>4.5</c:v>
                </c:pt>
                <c:pt idx="2">
                  <c:v>11.0</c:v>
                </c:pt>
                <c:pt idx="3">
                  <c:v>32.0</c:v>
                </c:pt>
                <c:pt idx="4">
                  <c:v>60.0</c:v>
                </c:pt>
                <c:pt idx="5">
                  <c:v>88.0</c:v>
                </c:pt>
                <c:pt idx="6">
                  <c:v>116.0</c:v>
                </c:pt>
                <c:pt idx="7">
                  <c:v>144.0</c:v>
                </c:pt>
                <c:pt idx="8">
                  <c:v>172.0</c:v>
                </c:pt>
                <c:pt idx="9">
                  <c:v>179.0</c:v>
                </c:pt>
                <c:pt idx="10">
                  <c:v>200.0</c:v>
                </c:pt>
                <c:pt idx="11">
                  <c:v>228.0</c:v>
                </c:pt>
                <c:pt idx="12">
                  <c:v>228.5</c:v>
                </c:pt>
                <c:pt idx="13">
                  <c:v>256.0</c:v>
                </c:pt>
                <c:pt idx="14">
                  <c:v>284.0</c:v>
                </c:pt>
                <c:pt idx="15">
                  <c:v>291.0</c:v>
                </c:pt>
                <c:pt idx="16">
                  <c:v>312.0</c:v>
                </c:pt>
                <c:pt idx="17">
                  <c:v>340.0</c:v>
                </c:pt>
              </c:numCache>
            </c:numRef>
          </c:xVal>
          <c:yVal>
            <c:numRef>
              <c:f>Sheet1!$E$2:$E$19</c:f>
              <c:numCache>
                <c:formatCode>General</c:formatCode>
                <c:ptCount val="18"/>
                <c:pt idx="0">
                  <c:v>0.166</c:v>
                </c:pt>
                <c:pt idx="1">
                  <c:v>0.166</c:v>
                </c:pt>
                <c:pt idx="2">
                  <c:v>0.166</c:v>
                </c:pt>
                <c:pt idx="3">
                  <c:v>0.166</c:v>
                </c:pt>
                <c:pt idx="4">
                  <c:v>0.166</c:v>
                </c:pt>
                <c:pt idx="5">
                  <c:v>0.166</c:v>
                </c:pt>
                <c:pt idx="6">
                  <c:v>0.166</c:v>
                </c:pt>
                <c:pt idx="7">
                  <c:v>0.166</c:v>
                </c:pt>
                <c:pt idx="8">
                  <c:v>0.166</c:v>
                </c:pt>
                <c:pt idx="9">
                  <c:v>0.166</c:v>
                </c:pt>
                <c:pt idx="10">
                  <c:v>0.166</c:v>
                </c:pt>
                <c:pt idx="11">
                  <c:v>0.166</c:v>
                </c:pt>
                <c:pt idx="12">
                  <c:v>0.166</c:v>
                </c:pt>
                <c:pt idx="13">
                  <c:v>0.166</c:v>
                </c:pt>
                <c:pt idx="14">
                  <c:v>0.166</c:v>
                </c:pt>
                <c:pt idx="15">
                  <c:v>0.166</c:v>
                </c:pt>
                <c:pt idx="16">
                  <c:v>0.166</c:v>
                </c:pt>
                <c:pt idx="17">
                  <c:v>0.166</c:v>
                </c:pt>
              </c:numCache>
            </c:numRef>
          </c:yVal>
          <c:extLst xmlns:c16r2="http://schemas.microsoft.com/office/drawing/2015/06/chart">
            <c:ext xmlns:c16="http://schemas.microsoft.com/office/drawing/2014/chart" uri="{C3380CC4-5D6E-409C-BE32-E72D297353CC}">
              <c16:uniqueId val="{00000005-1F81-4074-A408-21227217751A}"/>
            </c:ext>
          </c:extLst>
        </c:ser>
        <c:ser>
          <c:idx val="3"/>
          <c:order val="3"/>
          <c:tx>
            <c:strRef>
              <c:f>Sheet1!$F$1</c:f>
              <c:strCache>
                <c:ptCount val="1"/>
                <c:pt idx="0">
                  <c:v>10 mg PO Cτ</c:v>
                </c:pt>
              </c:strCache>
            </c:strRef>
          </c:tx>
          <c:spPr>
            <a:ln w="14445">
              <a:solidFill>
                <a:schemeClr val="tx1"/>
              </a:solidFill>
              <a:prstDash val="dashDot"/>
            </a:ln>
          </c:spPr>
          <c:marker>
            <c:symbol val="none"/>
          </c:marker>
          <c:xVal>
            <c:numRef>
              <c:f>Sheet1!$D$2:$D$19</c:f>
              <c:numCache>
                <c:formatCode>General</c:formatCode>
                <c:ptCount val="18"/>
                <c:pt idx="0">
                  <c:v>4.0</c:v>
                </c:pt>
                <c:pt idx="1">
                  <c:v>4.5</c:v>
                </c:pt>
                <c:pt idx="2">
                  <c:v>11.0</c:v>
                </c:pt>
                <c:pt idx="3">
                  <c:v>32.0</c:v>
                </c:pt>
                <c:pt idx="4">
                  <c:v>60.0</c:v>
                </c:pt>
                <c:pt idx="5">
                  <c:v>88.0</c:v>
                </c:pt>
                <c:pt idx="6">
                  <c:v>116.0</c:v>
                </c:pt>
                <c:pt idx="7">
                  <c:v>144.0</c:v>
                </c:pt>
                <c:pt idx="8">
                  <c:v>172.0</c:v>
                </c:pt>
                <c:pt idx="9">
                  <c:v>179.0</c:v>
                </c:pt>
                <c:pt idx="10">
                  <c:v>200.0</c:v>
                </c:pt>
                <c:pt idx="11">
                  <c:v>228.0</c:v>
                </c:pt>
                <c:pt idx="12">
                  <c:v>228.5</c:v>
                </c:pt>
                <c:pt idx="13">
                  <c:v>256.0</c:v>
                </c:pt>
                <c:pt idx="14">
                  <c:v>284.0</c:v>
                </c:pt>
                <c:pt idx="15">
                  <c:v>291.0</c:v>
                </c:pt>
                <c:pt idx="16">
                  <c:v>312.0</c:v>
                </c:pt>
                <c:pt idx="17">
                  <c:v>340.0</c:v>
                </c:pt>
              </c:numCache>
            </c:numRef>
          </c:xVal>
          <c:yVal>
            <c:numRef>
              <c:f>Sheet1!$F$2:$F$19</c:f>
              <c:numCache>
                <c:formatCode>General</c:formatCode>
                <c:ptCount val="18"/>
                <c:pt idx="0">
                  <c:v>1.35</c:v>
                </c:pt>
                <c:pt idx="1">
                  <c:v>1.35</c:v>
                </c:pt>
                <c:pt idx="2">
                  <c:v>1.35</c:v>
                </c:pt>
                <c:pt idx="3">
                  <c:v>1.35</c:v>
                </c:pt>
                <c:pt idx="4">
                  <c:v>1.35</c:v>
                </c:pt>
                <c:pt idx="5">
                  <c:v>1.35</c:v>
                </c:pt>
                <c:pt idx="6">
                  <c:v>1.35</c:v>
                </c:pt>
                <c:pt idx="7">
                  <c:v>1.35</c:v>
                </c:pt>
                <c:pt idx="8">
                  <c:v>1.35</c:v>
                </c:pt>
                <c:pt idx="9">
                  <c:v>1.35</c:v>
                </c:pt>
                <c:pt idx="10">
                  <c:v>1.35</c:v>
                </c:pt>
                <c:pt idx="11">
                  <c:v>1.35</c:v>
                </c:pt>
                <c:pt idx="12">
                  <c:v>1.35</c:v>
                </c:pt>
                <c:pt idx="13">
                  <c:v>1.35</c:v>
                </c:pt>
                <c:pt idx="14">
                  <c:v>1.35</c:v>
                </c:pt>
                <c:pt idx="15">
                  <c:v>1.35</c:v>
                </c:pt>
                <c:pt idx="16">
                  <c:v>1.35</c:v>
                </c:pt>
                <c:pt idx="17">
                  <c:v>1.35</c:v>
                </c:pt>
              </c:numCache>
            </c:numRef>
          </c:yVal>
          <c:extLst xmlns:c16r2="http://schemas.microsoft.com/office/drawing/2015/06/chart">
            <c:ext xmlns:c16="http://schemas.microsoft.com/office/drawing/2014/chart" uri="{C3380CC4-5D6E-409C-BE32-E72D297353CC}">
              <c16:uniqueId val="{00000007-1F81-4074-A408-21227217751A}"/>
            </c:ext>
          </c:extLst>
        </c:ser>
        <c:ser>
          <c:idx val="4"/>
          <c:order val="4"/>
          <c:tx>
            <c:strRef>
              <c:f>Sheet1!$G$1</c:f>
              <c:strCache>
                <c:ptCount val="1"/>
                <c:pt idx="0">
                  <c:v>30 mg PO Cτ</c:v>
                </c:pt>
              </c:strCache>
            </c:strRef>
          </c:tx>
          <c:spPr>
            <a:ln w="14445">
              <a:solidFill>
                <a:schemeClr val="tx1"/>
              </a:solidFill>
              <a:prstDash val="solid"/>
            </a:ln>
          </c:spPr>
          <c:marker>
            <c:symbol val="none"/>
          </c:marker>
          <c:xVal>
            <c:numRef>
              <c:f>Sheet1!$D$2:$D$19</c:f>
              <c:numCache>
                <c:formatCode>General</c:formatCode>
                <c:ptCount val="18"/>
                <c:pt idx="0">
                  <c:v>4.0</c:v>
                </c:pt>
                <c:pt idx="1">
                  <c:v>4.5</c:v>
                </c:pt>
                <c:pt idx="2">
                  <c:v>11.0</c:v>
                </c:pt>
                <c:pt idx="3">
                  <c:v>32.0</c:v>
                </c:pt>
                <c:pt idx="4">
                  <c:v>60.0</c:v>
                </c:pt>
                <c:pt idx="5">
                  <c:v>88.0</c:v>
                </c:pt>
                <c:pt idx="6">
                  <c:v>116.0</c:v>
                </c:pt>
                <c:pt idx="7">
                  <c:v>144.0</c:v>
                </c:pt>
                <c:pt idx="8">
                  <c:v>172.0</c:v>
                </c:pt>
                <c:pt idx="9">
                  <c:v>179.0</c:v>
                </c:pt>
                <c:pt idx="10">
                  <c:v>200.0</c:v>
                </c:pt>
                <c:pt idx="11">
                  <c:v>228.0</c:v>
                </c:pt>
                <c:pt idx="12">
                  <c:v>228.5</c:v>
                </c:pt>
                <c:pt idx="13">
                  <c:v>256.0</c:v>
                </c:pt>
                <c:pt idx="14">
                  <c:v>284.0</c:v>
                </c:pt>
                <c:pt idx="15">
                  <c:v>291.0</c:v>
                </c:pt>
                <c:pt idx="16">
                  <c:v>312.0</c:v>
                </c:pt>
                <c:pt idx="17">
                  <c:v>340.0</c:v>
                </c:pt>
              </c:numCache>
            </c:numRef>
          </c:xVal>
          <c:yVal>
            <c:numRef>
              <c:f>Sheet1!$G$2:$G$19</c:f>
              <c:numCache>
                <c:formatCode>General</c:formatCode>
                <c:ptCount val="18"/>
                <c:pt idx="0">
                  <c:v>4.2</c:v>
                </c:pt>
                <c:pt idx="1">
                  <c:v>4.2</c:v>
                </c:pt>
                <c:pt idx="2">
                  <c:v>4.2</c:v>
                </c:pt>
                <c:pt idx="3">
                  <c:v>4.2</c:v>
                </c:pt>
                <c:pt idx="4">
                  <c:v>4.2</c:v>
                </c:pt>
                <c:pt idx="5">
                  <c:v>4.2</c:v>
                </c:pt>
                <c:pt idx="6">
                  <c:v>4.2</c:v>
                </c:pt>
                <c:pt idx="7">
                  <c:v>4.2</c:v>
                </c:pt>
                <c:pt idx="8">
                  <c:v>4.2</c:v>
                </c:pt>
                <c:pt idx="9">
                  <c:v>4.2</c:v>
                </c:pt>
                <c:pt idx="10">
                  <c:v>4.2</c:v>
                </c:pt>
                <c:pt idx="11">
                  <c:v>4.2</c:v>
                </c:pt>
                <c:pt idx="12">
                  <c:v>4.2</c:v>
                </c:pt>
                <c:pt idx="13">
                  <c:v>4.2</c:v>
                </c:pt>
                <c:pt idx="14">
                  <c:v>4.2</c:v>
                </c:pt>
                <c:pt idx="15">
                  <c:v>4.2</c:v>
                </c:pt>
                <c:pt idx="16">
                  <c:v>4.2</c:v>
                </c:pt>
                <c:pt idx="17">
                  <c:v>4.2</c:v>
                </c:pt>
              </c:numCache>
            </c:numRef>
          </c:yVal>
          <c:extLst xmlns:c16r2="http://schemas.microsoft.com/office/drawing/2015/06/chart">
            <c:ext xmlns:c16="http://schemas.microsoft.com/office/drawing/2014/chart" uri="{C3380CC4-5D6E-409C-BE32-E72D297353CC}">
              <c16:uniqueId val="{00000009-1F81-4074-A408-21227217751A}"/>
            </c:ext>
          </c:extLst>
        </c:ser>
        <c:ser>
          <c:idx val="5"/>
          <c:order val="5"/>
          <c:tx>
            <c:strRef>
              <c:f>Sheet1!$H$1</c:f>
              <c:strCache>
                <c:ptCount val="1"/>
                <c:pt idx="0">
                  <c:v>Y-axis</c:v>
                </c:pt>
              </c:strCache>
            </c:strRef>
          </c:tx>
          <c:spPr>
            <a:ln w="14445">
              <a:noFill/>
            </a:ln>
          </c:spPr>
          <c:marker>
            <c:symbol val="plus"/>
            <c:size val="5"/>
            <c:spPr>
              <a:ln w="10834">
                <a:solidFill>
                  <a:schemeClr val="tx1"/>
                </a:solidFill>
              </a:ln>
            </c:spPr>
          </c:marker>
          <c:dLbls>
            <c:dLbl>
              <c:idx val="0"/>
              <c:tx>
                <c:rich>
                  <a:bodyPr/>
                  <a:lstStyle/>
                  <a:p>
                    <a:pPr>
                      <a:defRPr lang="en-US" sz="12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200" dirty="0"/>
                      <a:t>0</a:t>
                    </a:r>
                  </a:p>
                </c:rich>
              </c:tx>
              <c:spPr/>
              <c:dLblPos val="b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F81-4074-A408-21227217751A}"/>
                </c:ext>
              </c:extLst>
            </c:dLbl>
            <c:dLbl>
              <c:idx val="1"/>
              <c:layout>
                <c:manualLayout>
                  <c:x val="-0.0205216015763219"/>
                  <c:y val="0.063439921890841"/>
                </c:manualLayout>
              </c:layout>
              <c:tx>
                <c:rich>
                  <a:bodyPr/>
                  <a:lstStyle/>
                  <a:p>
                    <a:pPr>
                      <a:defRPr lang="en-US" sz="12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200" dirty="0"/>
                      <a:t>1</a:t>
                    </a:r>
                  </a:p>
                </c:rich>
              </c:tx>
              <c:spPr/>
              <c:dLblPos val="r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F81-4074-A408-21227217751A}"/>
                </c:ext>
              </c:extLst>
            </c:dLbl>
            <c:dLbl>
              <c:idx val="2"/>
              <c:layout>
                <c:manualLayout>
                  <c:x val="0.00767457834083798"/>
                  <c:y val="0.063439921890841"/>
                </c:manualLayout>
              </c:layout>
              <c:tx>
                <c:rich>
                  <a:bodyPr/>
                  <a:lstStyle/>
                  <a:p>
                    <a:pPr>
                      <a:defRPr lang="en-US" sz="12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200" dirty="0"/>
                      <a:t>4</a:t>
                    </a:r>
                  </a:p>
                </c:rich>
              </c:tx>
              <c:spPr/>
              <c:dLblPos val="r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F81-4074-A408-21227217751A}"/>
                </c:ext>
              </c:extLst>
            </c:dLbl>
            <c:dLbl>
              <c:idx val="3"/>
              <c:layout>
                <c:manualLayout>
                  <c:x val="0.0252971907890629"/>
                  <c:y val="0.063439921890841"/>
                </c:manualLayout>
              </c:layout>
              <c:tx>
                <c:rich>
                  <a:bodyPr/>
                  <a:lstStyle/>
                  <a:p>
                    <a:pPr>
                      <a:defRPr lang="en-US" sz="12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200" dirty="0"/>
                      <a:t>8</a:t>
                    </a:r>
                  </a:p>
                </c:rich>
              </c:tx>
              <c:spPr/>
              <c:dLblPos val="r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F81-4074-A408-21227217751A}"/>
                </c:ext>
              </c:extLst>
            </c:dLbl>
            <c:dLbl>
              <c:idx val="4"/>
              <c:layout>
                <c:manualLayout>
                  <c:x val="0.0100623729472085"/>
                  <c:y val="0.063439921890841"/>
                </c:manualLayout>
              </c:layout>
              <c:tx>
                <c:rich>
                  <a:bodyPr/>
                  <a:lstStyle/>
                  <a:p>
                    <a:pPr>
                      <a:defRPr lang="en-US" sz="12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200" dirty="0"/>
                      <a:t>12</a:t>
                    </a:r>
                  </a:p>
                </c:rich>
              </c:tx>
              <c:spPr/>
              <c:dLblPos val="r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F81-4074-A408-21227217751A}"/>
                </c:ext>
              </c:extLst>
            </c:dLbl>
            <c:dLbl>
              <c:idx val="5"/>
              <c:layout>
                <c:manualLayout>
                  <c:x val="0.0171114179264984"/>
                  <c:y val="0.063439921890841"/>
                </c:manualLayout>
              </c:layout>
              <c:tx>
                <c:rich>
                  <a:bodyPr/>
                  <a:lstStyle/>
                  <a:p>
                    <a:pPr>
                      <a:defRPr lang="en-US" sz="12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200" dirty="0"/>
                      <a:t>16</a:t>
                    </a:r>
                  </a:p>
                </c:rich>
              </c:tx>
              <c:spPr/>
              <c:dLblPos val="r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F81-4074-A408-21227217751A}"/>
                </c:ext>
              </c:extLst>
            </c:dLbl>
            <c:dLbl>
              <c:idx val="6"/>
              <c:layout>
                <c:manualLayout>
                  <c:x val="0.0135868954368534"/>
                  <c:y val="0.063439921890841"/>
                </c:manualLayout>
              </c:layout>
              <c:tx>
                <c:rich>
                  <a:bodyPr/>
                  <a:lstStyle/>
                  <a:p>
                    <a:pPr>
                      <a:defRPr lang="en-US" sz="12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200" dirty="0"/>
                      <a:t>20</a:t>
                    </a:r>
                  </a:p>
                </c:rich>
              </c:tx>
              <c:spPr/>
              <c:dLblPos val="r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F81-4074-A408-21227217751A}"/>
                </c:ext>
              </c:extLst>
            </c:dLbl>
            <c:dLbl>
              <c:idx val="7"/>
              <c:layout>
                <c:manualLayout>
                  <c:x val="0.0135868954368535"/>
                  <c:y val="0.063439921890841"/>
                </c:manualLayout>
              </c:layout>
              <c:tx>
                <c:rich>
                  <a:bodyPr/>
                  <a:lstStyle/>
                  <a:p>
                    <a:pPr>
                      <a:defRPr lang="en-US" sz="12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200" dirty="0"/>
                      <a:t>24</a:t>
                    </a:r>
                  </a:p>
                </c:rich>
              </c:tx>
              <c:spPr/>
              <c:dLblPos val="r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F81-4074-A408-21227217751A}"/>
                </c:ext>
              </c:extLst>
            </c:dLbl>
            <c:dLbl>
              <c:idx val="8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F81-4074-A408-21227217751A}"/>
                </c:ext>
              </c:extLst>
            </c:dLbl>
            <c:dLbl>
              <c:idx val="9"/>
              <c:layout>
                <c:manualLayout>
                  <c:x val="-0.00403571701137144"/>
                  <c:y val="0.063439921890841"/>
                </c:manualLayout>
              </c:layout>
              <c:tx>
                <c:rich>
                  <a:bodyPr/>
                  <a:lstStyle/>
                  <a:p>
                    <a:pPr>
                      <a:defRPr lang="en-US" sz="12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200" dirty="0"/>
                      <a:t>28</a:t>
                    </a:r>
                  </a:p>
                </c:rich>
              </c:tx>
              <c:spPr/>
              <c:dLblPos val="r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1F81-4074-A408-21227217751A}"/>
                </c:ext>
              </c:extLst>
            </c:dLbl>
            <c:dLbl>
              <c:idx val="10"/>
              <c:layout>
                <c:manualLayout>
                  <c:x val="0.0171114179264984"/>
                  <c:y val="0.063439921890841"/>
                </c:manualLayout>
              </c:layout>
              <c:tx>
                <c:rich>
                  <a:bodyPr/>
                  <a:lstStyle/>
                  <a:p>
                    <a:pPr>
                      <a:defRPr lang="en-US" sz="12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200" dirty="0"/>
                      <a:t>32</a:t>
                    </a:r>
                  </a:p>
                </c:rich>
              </c:tx>
              <c:spPr/>
              <c:dLblPos val="r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1F81-4074-A408-21227217751A}"/>
                </c:ext>
              </c:extLst>
            </c:dLbl>
            <c:dLbl>
              <c:idx val="11"/>
              <c:layout>
                <c:manualLayout>
                  <c:x val="0.0135868954368535"/>
                  <c:y val="0.063439921890841"/>
                </c:manualLayout>
              </c:layout>
              <c:tx>
                <c:rich>
                  <a:bodyPr/>
                  <a:lstStyle/>
                  <a:p>
                    <a:pPr>
                      <a:defRPr lang="en-US" sz="12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200" dirty="0"/>
                      <a:t>36</a:t>
                    </a:r>
                  </a:p>
                </c:rich>
              </c:tx>
              <c:spPr/>
              <c:dLblPos val="r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1F81-4074-A408-21227217751A}"/>
                </c:ext>
              </c:extLst>
            </c:dLbl>
            <c:dLbl>
              <c:idx val="12"/>
              <c:layout>
                <c:manualLayout>
                  <c:x val="0.0805528227401081"/>
                  <c:y val="0.063439921890841"/>
                </c:manualLayout>
              </c:layout>
              <c:tx>
                <c:rich>
                  <a:bodyPr/>
                  <a:lstStyle/>
                  <a:p>
                    <a:pPr>
                      <a:defRPr lang="en-US" sz="12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200" dirty="0"/>
                      <a:t>40</a:t>
                    </a:r>
                  </a:p>
                </c:rich>
              </c:tx>
              <c:spPr/>
              <c:dLblPos val="r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1F81-4074-A408-21227217751A}"/>
                </c:ext>
              </c:extLst>
            </c:dLbl>
            <c:dLbl>
              <c:idx val="13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1F81-4074-A408-21227217751A}"/>
                </c:ext>
              </c:extLst>
            </c:dLbl>
            <c:dLbl>
              <c:idx val="14"/>
              <c:layout>
                <c:manualLayout>
                  <c:x val="0.0135868954368535"/>
                  <c:y val="0.063439921890841"/>
                </c:manualLayout>
              </c:layout>
              <c:tx>
                <c:rich>
                  <a:bodyPr/>
                  <a:lstStyle/>
                  <a:p>
                    <a:pPr>
                      <a:defRPr lang="en-US" sz="12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200" dirty="0"/>
                      <a:t>44</a:t>
                    </a:r>
                  </a:p>
                </c:rich>
              </c:tx>
              <c:spPr/>
              <c:dLblPos val="r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1F81-4074-A408-21227217751A}"/>
                </c:ext>
              </c:extLst>
            </c:dLbl>
            <c:dLbl>
              <c:idx val="15"/>
              <c:layout>
                <c:manualLayout>
                  <c:x val="0.0594056878022383"/>
                  <c:y val="0.063439921890841"/>
                </c:manualLayout>
              </c:layout>
              <c:tx>
                <c:rich>
                  <a:bodyPr/>
                  <a:lstStyle/>
                  <a:p>
                    <a:pPr>
                      <a:defRPr lang="en-US" sz="12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200" dirty="0"/>
                      <a:t>48</a:t>
                    </a:r>
                  </a:p>
                </c:rich>
              </c:tx>
              <c:spPr/>
              <c:dLblPos val="r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1F81-4074-A408-21227217751A}"/>
                </c:ext>
              </c:extLst>
            </c:dLbl>
            <c:dLbl>
              <c:idx val="16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1F81-4074-A408-21227217751A}"/>
                </c:ext>
              </c:extLst>
            </c:dLbl>
            <c:dLbl>
              <c:idx val="17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1F81-4074-A408-2122721775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2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de-DE"/>
              </a:p>
            </c:txPr>
            <c:dLblPos val="b"/>
            <c:showCatName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Sheet1!$D$2:$D$19</c:f>
              <c:numCache>
                <c:formatCode>General</c:formatCode>
                <c:ptCount val="18"/>
                <c:pt idx="0">
                  <c:v>4.0</c:v>
                </c:pt>
                <c:pt idx="1">
                  <c:v>4.5</c:v>
                </c:pt>
                <c:pt idx="2">
                  <c:v>11.0</c:v>
                </c:pt>
                <c:pt idx="3">
                  <c:v>32.0</c:v>
                </c:pt>
                <c:pt idx="4">
                  <c:v>60.0</c:v>
                </c:pt>
                <c:pt idx="5">
                  <c:v>88.0</c:v>
                </c:pt>
                <c:pt idx="6">
                  <c:v>116.0</c:v>
                </c:pt>
                <c:pt idx="7">
                  <c:v>144.0</c:v>
                </c:pt>
                <c:pt idx="8">
                  <c:v>172.0</c:v>
                </c:pt>
                <c:pt idx="9">
                  <c:v>179.0</c:v>
                </c:pt>
                <c:pt idx="10">
                  <c:v>200.0</c:v>
                </c:pt>
                <c:pt idx="11">
                  <c:v>228.0</c:v>
                </c:pt>
                <c:pt idx="12">
                  <c:v>228.5</c:v>
                </c:pt>
                <c:pt idx="13">
                  <c:v>256.0</c:v>
                </c:pt>
                <c:pt idx="14">
                  <c:v>284.0</c:v>
                </c:pt>
                <c:pt idx="15">
                  <c:v>291.0</c:v>
                </c:pt>
                <c:pt idx="16">
                  <c:v>312.0</c:v>
                </c:pt>
                <c:pt idx="17">
                  <c:v>340.0</c:v>
                </c:pt>
              </c:numCache>
            </c:numRef>
          </c:xVal>
          <c:yVal>
            <c:numRef>
              <c:f>Sheet1!$H$2:$H$19</c:f>
              <c:numCache>
                <c:formatCode>General</c:formatCode>
                <c:ptCount val="18"/>
                <c:pt idx="0">
                  <c:v>0.1</c:v>
                </c:pt>
                <c:pt idx="1">
                  <c:v>0.1</c:v>
                </c:pt>
                <c:pt idx="2">
                  <c:v>0.1</c:v>
                </c:pt>
                <c:pt idx="3">
                  <c:v>0.1</c:v>
                </c:pt>
                <c:pt idx="4">
                  <c:v>0.1</c:v>
                </c:pt>
                <c:pt idx="5">
                  <c:v>0.1</c:v>
                </c:pt>
                <c:pt idx="6">
                  <c:v>0.1</c:v>
                </c:pt>
                <c:pt idx="7">
                  <c:v>0.1</c:v>
                </c:pt>
                <c:pt idx="8">
                  <c:v>0.1</c:v>
                </c:pt>
                <c:pt idx="9">
                  <c:v>0.1</c:v>
                </c:pt>
                <c:pt idx="10">
                  <c:v>0.1</c:v>
                </c:pt>
                <c:pt idx="11">
                  <c:v>0.1</c:v>
                </c:pt>
                <c:pt idx="12">
                  <c:v>0.1</c:v>
                </c:pt>
                <c:pt idx="13">
                  <c:v>0.1</c:v>
                </c:pt>
                <c:pt idx="14">
                  <c:v>0.1</c:v>
                </c:pt>
                <c:pt idx="15">
                  <c:v>0.1</c:v>
                </c:pt>
                <c:pt idx="16">
                  <c:v>0.1</c:v>
                </c:pt>
                <c:pt idx="17">
                  <c:v>0.1</c:v>
                </c:pt>
              </c:numCache>
            </c:numRef>
          </c:yVal>
          <c:extLst xmlns:c16r2="http://schemas.microsoft.com/office/drawing/2015/06/chart">
            <c:ext xmlns:c16="http://schemas.microsoft.com/office/drawing/2014/chart" uri="{C3380CC4-5D6E-409C-BE32-E72D297353CC}">
              <c16:uniqueId val="{0000001D-1F81-4074-A408-21227217751A}"/>
            </c:ext>
          </c:extLst>
        </c:ser>
        <c:dLbls/>
        <c:axId val="480482904"/>
        <c:axId val="480490248"/>
      </c:scatterChart>
      <c:valAx>
        <c:axId val="480482904"/>
        <c:scaling>
          <c:orientation val="minMax"/>
          <c:max val="344.0"/>
          <c:min val="0.0"/>
        </c:scaling>
        <c:axPos val="b"/>
        <c:title>
          <c:tx>
            <c:rich>
              <a:bodyPr/>
              <a:lstStyle/>
              <a:p>
                <a:pPr>
                  <a:defRPr lang="en-US" sz="122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220" b="0" dirty="0"/>
                  <a:t>Week</a:t>
                </a:r>
              </a:p>
            </c:rich>
          </c:tx>
          <c:layout>
            <c:manualLayout>
              <c:xMode val="edge"/>
              <c:yMode val="edge"/>
              <c:x val="0.483011930169544"/>
              <c:y val="0.923871876820833"/>
            </c:manualLayout>
          </c:layout>
        </c:title>
        <c:numFmt formatCode="General" sourceLinked="1"/>
        <c:majorTickMark val="none"/>
        <c:tickLblPos val="none"/>
        <c:spPr>
          <a:ln w="15875">
            <a:solidFill>
              <a:schemeClr val="tx1"/>
            </a:solidFill>
          </a:ln>
        </c:spPr>
        <c:txPr>
          <a:bodyPr/>
          <a:lstStyle/>
          <a:p>
            <a:pPr>
              <a:defRPr lang="en-US"/>
            </a:pPr>
            <a:endParaRPr lang="de-DE"/>
          </a:p>
        </c:txPr>
        <c:crossAx val="480490248"/>
        <c:crossesAt val="0.0"/>
        <c:crossBetween val="midCat"/>
      </c:valAx>
      <c:valAx>
        <c:axId val="480490248"/>
        <c:scaling>
          <c:logBase val="10.0"/>
          <c:orientation val="minMax"/>
          <c:max val="100.0"/>
          <c:min val="0.1"/>
        </c:scaling>
        <c:axPos val="l"/>
        <c:title>
          <c:tx>
            <c:rich>
              <a:bodyPr/>
              <a:lstStyle/>
              <a:p>
                <a:pPr>
                  <a:defRPr lang="en-US" sz="12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200" b="0" i="0" u="none" strike="noStrike" baseline="0" dirty="0">
                    <a:solidFill>
                      <a:srgbClr val="000000"/>
                    </a:solidFill>
                    <a:latin typeface="Arial"/>
                    <a:cs typeface="Arial"/>
                  </a:rPr>
                  <a:t>Mean plasma CAB </a:t>
                </a:r>
                <a:r>
                  <a:rPr lang="en-US" sz="1200" b="0" i="0" u="none" strike="noStrike" baseline="0" dirty="0">
                    <a:solidFill>
                      <a:srgbClr val="000000"/>
                    </a:solidFill>
                    <a:latin typeface="+mn-ea"/>
                    <a:ea typeface="+mn-ea"/>
                    <a:cs typeface="+mn-ea"/>
                  </a:rPr>
                  <a:t>±</a:t>
                </a:r>
                <a:r>
                  <a:rPr lang="en-US" sz="1200" b="0" i="0" u="none" strike="noStrike" baseline="0" dirty="0">
                    <a:solidFill>
                      <a:srgbClr val="000000"/>
                    </a:solidFill>
                    <a:latin typeface="Arial"/>
                    <a:ea typeface="+mn-ea"/>
                    <a:cs typeface="Arial"/>
                  </a:rPr>
                  <a:t> SD, μg/mL</a:t>
                </a:r>
                <a:endParaRPr lang="en-US" sz="1200" b="0" i="0" u="none" strike="noStrike" baseline="0" dirty="0">
                  <a:solidFill>
                    <a:srgbClr val="000000"/>
                  </a:solidFill>
                  <a:latin typeface="Arial"/>
                  <a:cs typeface="Arial"/>
                </a:endParaRPr>
              </a:p>
            </c:rich>
          </c:tx>
        </c:title>
        <c:numFmt formatCode="General" sourceLinked="1"/>
        <c:minorTickMark val="out"/>
        <c:tickLblPos val="nextTo"/>
        <c:spPr>
          <a:ln w="15875">
            <a:solidFill>
              <a:schemeClr val="tx1"/>
            </a:solidFill>
          </a:ln>
        </c:spPr>
        <c:txPr>
          <a:bodyPr rot="0" vert="horz"/>
          <a:lstStyle/>
          <a:p>
            <a:pPr>
              <a:defRPr lang="en-US"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480482904"/>
        <c:crossesAt val="0.0"/>
        <c:crossBetween val="midCat"/>
      </c:valAx>
      <c:spPr>
        <a:noFill/>
        <a:ln w="28945">
          <a:noFill/>
        </a:ln>
      </c:spPr>
    </c:plotArea>
    <c:legend>
      <c:legendPos val="r"/>
      <c:legendEntry>
        <c:idx val="5"/>
        <c:delete val="1"/>
      </c:legendEntry>
      <c:layout>
        <c:manualLayout>
          <c:xMode val="edge"/>
          <c:yMode val="edge"/>
          <c:x val="0.137500038146137"/>
          <c:y val="0.0494184872592174"/>
          <c:w val="0.482500078372972"/>
          <c:h val="0.273255822338627"/>
        </c:manualLayout>
      </c:layout>
      <c:overlay val="1"/>
      <c:txPr>
        <a:bodyPr/>
        <a:lstStyle/>
        <a:p>
          <a:pPr>
            <a:defRPr lang="en-US" sz="1248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de-DE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2046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de-DE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2"/>
  <c:chart>
    <c:plotArea>
      <c:layout>
        <c:manualLayout>
          <c:layoutTarget val="inner"/>
          <c:xMode val="edge"/>
          <c:yMode val="edge"/>
          <c:x val="0.0663509656594684"/>
          <c:y val="0.037726249742912"/>
          <c:w val="0.87739909666423"/>
          <c:h val="0.896796753584902"/>
        </c:manualLayout>
      </c:layout>
      <c:scatterChart>
        <c:scatterStyle val="lineMarker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ln w="22701">
              <a:noFill/>
            </a:ln>
          </c:spPr>
          <c:marker>
            <c:symbol val="circle"/>
            <c:size val="6"/>
            <c:spPr>
              <a:noFill/>
              <a:ln w="12620">
                <a:solidFill>
                  <a:schemeClr val="accent1"/>
                </a:solidFill>
              </a:ln>
            </c:spPr>
          </c:marker>
          <c:errBars>
            <c:errDir val="x"/>
            <c:errBarType val="both"/>
            <c:errValType val="cust"/>
            <c:plus>
              <c:numRef>
                <c:f>Sheet1!$F$2:$F$26</c:f>
                <c:numCache>
                  <c:formatCode>General</c:formatCode>
                  <c:ptCount val="25"/>
                </c:numCache>
              </c:numRef>
            </c:plus>
            <c:minus>
              <c:numRef>
                <c:f>Sheet1!$E$2:$E$26</c:f>
                <c:numCache>
                  <c:formatCode>General</c:formatCode>
                  <c:ptCount val="25"/>
                </c:numCache>
              </c:numRef>
            </c:minus>
            <c:spPr>
              <a:ln w="3176">
                <a:solidFill>
                  <a:srgbClr val="000000"/>
                </a:solidFill>
                <a:prstDash val="solid"/>
              </a:ln>
            </c:spPr>
          </c:errBars>
          <c:xVal>
            <c:numRef>
              <c:f>Sheet1!$A$2:$A$19</c:f>
              <c:numCache>
                <c:formatCode>General</c:formatCode>
                <c:ptCount val="18"/>
                <c:pt idx="0">
                  <c:v>3.4782608696</c:v>
                </c:pt>
                <c:pt idx="1">
                  <c:v>8.695652173900002</c:v>
                </c:pt>
                <c:pt idx="2">
                  <c:v>7.826086956499992</c:v>
                </c:pt>
                <c:pt idx="3">
                  <c:v>5.2173913043</c:v>
                </c:pt>
                <c:pt idx="4">
                  <c:v>6.086956521699997</c:v>
                </c:pt>
                <c:pt idx="5">
                  <c:v>7.826086956499992</c:v>
                </c:pt>
                <c:pt idx="6">
                  <c:v>17.39130434799999</c:v>
                </c:pt>
                <c:pt idx="7">
                  <c:v>8.695652173900002</c:v>
                </c:pt>
                <c:pt idx="8">
                  <c:v>11.304347826</c:v>
                </c:pt>
                <c:pt idx="9">
                  <c:v>18.260869565</c:v>
                </c:pt>
                <c:pt idx="10">
                  <c:v>29.56521739099998</c:v>
                </c:pt>
                <c:pt idx="11">
                  <c:v>12.173913043</c:v>
                </c:pt>
                <c:pt idx="12">
                  <c:v>11.304347826</c:v>
                </c:pt>
                <c:pt idx="13">
                  <c:v>7.826086956499992</c:v>
                </c:pt>
                <c:pt idx="14">
                  <c:v>9.565217391300002</c:v>
                </c:pt>
                <c:pt idx="15">
                  <c:v>8.695652173900002</c:v>
                </c:pt>
                <c:pt idx="16">
                  <c:v>7.826086956499992</c:v>
                </c:pt>
                <c:pt idx="17">
                  <c:v>12.173913043</c:v>
                </c:pt>
              </c:numCache>
            </c:numRef>
          </c:xVal>
          <c:yVal>
            <c:numRef>
              <c:f>Sheet1!$B$2:$B$19</c:f>
              <c:numCache>
                <c:formatCode>General</c:formatCode>
                <c:ptCount val="18"/>
                <c:pt idx="0">
                  <c:v>58.0</c:v>
                </c:pt>
                <c:pt idx="1">
                  <c:v>56.0</c:v>
                </c:pt>
                <c:pt idx="2">
                  <c:v>54.0</c:v>
                </c:pt>
                <c:pt idx="3">
                  <c:v>52.0</c:v>
                </c:pt>
                <c:pt idx="4">
                  <c:v>50.0</c:v>
                </c:pt>
                <c:pt idx="5">
                  <c:v>48.0</c:v>
                </c:pt>
                <c:pt idx="6">
                  <c:v>46.0</c:v>
                </c:pt>
                <c:pt idx="7">
                  <c:v>44.0</c:v>
                </c:pt>
                <c:pt idx="8">
                  <c:v>42.0</c:v>
                </c:pt>
                <c:pt idx="9">
                  <c:v>40.0</c:v>
                </c:pt>
                <c:pt idx="10">
                  <c:v>38.0</c:v>
                </c:pt>
                <c:pt idx="11">
                  <c:v>36.0</c:v>
                </c:pt>
                <c:pt idx="12">
                  <c:v>34.0</c:v>
                </c:pt>
                <c:pt idx="13">
                  <c:v>32.0</c:v>
                </c:pt>
                <c:pt idx="14">
                  <c:v>30.0</c:v>
                </c:pt>
                <c:pt idx="15">
                  <c:v>28.0</c:v>
                </c:pt>
                <c:pt idx="16">
                  <c:v>26.0</c:v>
                </c:pt>
                <c:pt idx="17">
                  <c:v>24.0</c:v>
                </c:pt>
              </c:numCache>
            </c:numRef>
          </c:yVal>
          <c:extLst xmlns:c16r2="http://schemas.microsoft.com/office/drawing/2015/06/chart">
            <c:ext xmlns:c16="http://schemas.microsoft.com/office/drawing/2014/chart" uri="{C3380CC4-5D6E-409C-BE32-E72D297353CC}">
              <c16:uniqueId val="{00000001-F6EC-4ADE-96CE-A6628E586BCA}"/>
            </c:ext>
          </c:extLst>
        </c:ser>
        <c:ser>
          <c:idx val="1"/>
          <c:order val="1"/>
          <c:tx>
            <c:v>Q8W</c:v>
          </c:tx>
          <c:spPr>
            <a:ln w="22701">
              <a:noFill/>
            </a:ln>
          </c:spPr>
          <c:marker>
            <c:symbol val="triangle"/>
            <c:size val="6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</c:spPr>
          </c:marker>
          <c:xVal>
            <c:numRef>
              <c:f>Sheet1!$C$2:$C$30</c:f>
              <c:numCache>
                <c:formatCode>General</c:formatCode>
                <c:ptCount val="29"/>
                <c:pt idx="0">
                  <c:v>7.826086956499992</c:v>
                </c:pt>
                <c:pt idx="1">
                  <c:v>16.52173912999999</c:v>
                </c:pt>
                <c:pt idx="2">
                  <c:v>14.782608696</c:v>
                </c:pt>
                <c:pt idx="3">
                  <c:v>8.695652173900002</c:v>
                </c:pt>
                <c:pt idx="4">
                  <c:v>8.695652173900002</c:v>
                </c:pt>
                <c:pt idx="5">
                  <c:v>9.565217391300002</c:v>
                </c:pt>
                <c:pt idx="6">
                  <c:v>19.13043478299999</c:v>
                </c:pt>
                <c:pt idx="7">
                  <c:v>8.695652173900002</c:v>
                </c:pt>
                <c:pt idx="8">
                  <c:v>11.304347826</c:v>
                </c:pt>
                <c:pt idx="9">
                  <c:v>17.39130434799999</c:v>
                </c:pt>
                <c:pt idx="10">
                  <c:v>27.826086957</c:v>
                </c:pt>
                <c:pt idx="11">
                  <c:v>10.434782609</c:v>
                </c:pt>
                <c:pt idx="12">
                  <c:v>7.826086956499992</c:v>
                </c:pt>
                <c:pt idx="13">
                  <c:v>5.2173913043</c:v>
                </c:pt>
                <c:pt idx="14">
                  <c:v>6.086956521699997</c:v>
                </c:pt>
                <c:pt idx="15">
                  <c:v>5.2173913043</c:v>
                </c:pt>
                <c:pt idx="16">
                  <c:v>2.6086956522</c:v>
                </c:pt>
                <c:pt idx="17">
                  <c:v>3.4782608696</c:v>
                </c:pt>
              </c:numCache>
            </c:numRef>
          </c:xVal>
          <c:yVal>
            <c:numRef>
              <c:f>Sheet1!$D$2:$D$30</c:f>
              <c:numCache>
                <c:formatCode>General</c:formatCode>
                <c:ptCount val="29"/>
                <c:pt idx="0">
                  <c:v>58.0</c:v>
                </c:pt>
                <c:pt idx="1">
                  <c:v>56.0</c:v>
                </c:pt>
                <c:pt idx="2">
                  <c:v>54.0</c:v>
                </c:pt>
                <c:pt idx="3">
                  <c:v>52.0</c:v>
                </c:pt>
                <c:pt idx="4">
                  <c:v>50.0</c:v>
                </c:pt>
                <c:pt idx="5">
                  <c:v>48.0</c:v>
                </c:pt>
                <c:pt idx="6">
                  <c:v>46.0</c:v>
                </c:pt>
                <c:pt idx="7">
                  <c:v>44.0</c:v>
                </c:pt>
                <c:pt idx="8">
                  <c:v>42.0</c:v>
                </c:pt>
                <c:pt idx="9">
                  <c:v>40.0</c:v>
                </c:pt>
                <c:pt idx="10">
                  <c:v>38.0</c:v>
                </c:pt>
                <c:pt idx="11">
                  <c:v>36.0</c:v>
                </c:pt>
                <c:pt idx="12">
                  <c:v>34.0</c:v>
                </c:pt>
                <c:pt idx="13">
                  <c:v>32.0</c:v>
                </c:pt>
                <c:pt idx="14">
                  <c:v>30.0</c:v>
                </c:pt>
                <c:pt idx="15">
                  <c:v>28.0</c:v>
                </c:pt>
                <c:pt idx="16">
                  <c:v>26.0</c:v>
                </c:pt>
                <c:pt idx="17">
                  <c:v>24.0</c:v>
                </c:pt>
              </c:numCache>
            </c:numRef>
          </c:yVal>
          <c:extLst xmlns:c16r2="http://schemas.microsoft.com/office/drawing/2015/06/chart">
            <c:ext xmlns:c16="http://schemas.microsoft.com/office/drawing/2014/chart" uri="{C3380CC4-5D6E-409C-BE32-E72D297353CC}">
              <c16:uniqueId val="{00000003-F6EC-4ADE-96CE-A6628E586BCA}"/>
            </c:ext>
          </c:extLst>
        </c:ser>
        <c:dLbls/>
        <c:axId val="557311640"/>
        <c:axId val="557315336"/>
      </c:scatterChart>
      <c:valAx>
        <c:axId val="557311640"/>
        <c:scaling>
          <c:orientation val="minMax"/>
          <c:max val="100.0"/>
          <c:min val="0.0"/>
        </c:scaling>
        <c:axPos val="b"/>
        <c:numFmt formatCode="General" sourceLinked="1"/>
        <c:tickLblPos val="nextTo"/>
        <c:spPr>
          <a:ln w="19050">
            <a:solidFill>
              <a:schemeClr val="tx1"/>
            </a:solidFill>
          </a:ln>
        </c:spPr>
        <c:txPr>
          <a:bodyPr rot="0" vert="horz"/>
          <a:lstStyle/>
          <a:p>
            <a:pPr>
              <a:defRPr lang="en-US"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557315336"/>
        <c:crossesAt val="0.0"/>
        <c:crossBetween val="midCat"/>
        <c:majorUnit val="10.0"/>
      </c:valAx>
      <c:valAx>
        <c:axId val="557315336"/>
        <c:scaling>
          <c:orientation val="minMax"/>
          <c:max val="58.0"/>
          <c:min val="23.0"/>
        </c:scaling>
        <c:axPos val="l"/>
        <c:numFmt formatCode="General" sourceLinked="1"/>
        <c:majorTickMark val="none"/>
        <c:tickLblPos val="none"/>
        <c:spPr>
          <a:ln w="15136">
            <a:noFill/>
          </a:ln>
        </c:spPr>
        <c:txPr>
          <a:bodyPr/>
          <a:lstStyle/>
          <a:p>
            <a:pPr>
              <a:defRPr lang="en-US"/>
            </a:pPr>
            <a:endParaRPr lang="de-DE"/>
          </a:p>
        </c:txPr>
        <c:crossAx val="557311640"/>
        <c:crossesAt val="0.0"/>
        <c:crossBetween val="midCat"/>
      </c:valAx>
      <c:spPr>
        <a:noFill/>
        <a:ln w="25411">
          <a:noFill/>
        </a:ln>
      </c:spPr>
    </c:plotArea>
    <c:plotVisOnly val="1"/>
    <c:dispBlanksAs val="gap"/>
  </c:chart>
  <c:spPr>
    <a:ln>
      <a:noFill/>
    </a:ln>
  </c:spPr>
  <c:txPr>
    <a:bodyPr/>
    <a:lstStyle/>
    <a:p>
      <a:pPr>
        <a:defRPr sz="1431"/>
      </a:pPr>
      <a:endParaRPr lang="de-DE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2"/>
  <c:chart>
    <c:autoTitleDeleted val="1"/>
    <c:plotArea>
      <c:layout>
        <c:manualLayout>
          <c:layoutTarget val="inner"/>
          <c:xMode val="edge"/>
          <c:yMode val="edge"/>
          <c:x val="0.227162168743262"/>
          <c:y val="0.0375878472746203"/>
          <c:w val="0.733044131966994"/>
          <c:h val="0.824839152340685"/>
        </c:manualLayout>
      </c:layout>
      <c:scatterChart>
        <c:scatterStyle val="lineMarker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ln w="22445">
              <a:noFill/>
            </a:ln>
          </c:spPr>
          <c:marker>
            <c:symbol val="square"/>
            <c:size val="5"/>
            <c:spPr>
              <a:solidFill>
                <a:schemeClr val="tx1"/>
              </a:solidFill>
              <a:ln>
                <a:noFill/>
              </a:ln>
            </c:spPr>
          </c:marker>
          <c:errBars>
            <c:errDir val="x"/>
            <c:errBarType val="both"/>
            <c:errValType val="cust"/>
            <c:plus>
              <c:numRef>
                <c:f>Sheet1!$H$2:$H$30</c:f>
                <c:numCache>
                  <c:formatCode>General</c:formatCode>
                  <c:ptCount val="29"/>
                  <c:pt idx="0">
                    <c:v>4.849551467499997</c:v>
                  </c:pt>
                  <c:pt idx="1">
                    <c:v>2.0065102309</c:v>
                  </c:pt>
                  <c:pt idx="2">
                    <c:v>2.172406485099998</c:v>
                  </c:pt>
                  <c:pt idx="3">
                    <c:v>2.7677864759</c:v>
                  </c:pt>
                  <c:pt idx="4">
                    <c:v>2.1945883449</c:v>
                  </c:pt>
                  <c:pt idx="5">
                    <c:v>1.6150769605</c:v>
                  </c:pt>
                  <c:pt idx="6">
                    <c:v>0.8020462023</c:v>
                  </c:pt>
                  <c:pt idx="7">
                    <c:v>1.3107258096</c:v>
                  </c:pt>
                  <c:pt idx="8">
                    <c:v>1.0627086396</c:v>
                  </c:pt>
                  <c:pt idx="9">
                    <c:v>0.7068763294</c:v>
                  </c:pt>
                  <c:pt idx="10">
                    <c:v>0.4737616729</c:v>
                  </c:pt>
                  <c:pt idx="11">
                    <c:v>0.9151865064</c:v>
                  </c:pt>
                  <c:pt idx="12">
                    <c:v>0.8633999509</c:v>
                  </c:pt>
                  <c:pt idx="13">
                    <c:v>1.145793659899999</c:v>
                  </c:pt>
                  <c:pt idx="14">
                    <c:v>0.9472839761</c:v>
                  </c:pt>
                  <c:pt idx="15">
                    <c:v>0.9964031313</c:v>
                  </c:pt>
                  <c:pt idx="16">
                    <c:v>0.866561663</c:v>
                  </c:pt>
                  <c:pt idx="17">
                    <c:v>0.556241894</c:v>
                  </c:pt>
                </c:numCache>
              </c:numRef>
            </c:plus>
            <c:minus>
              <c:numRef>
                <c:f>Sheet1!$G$2:$G$30</c:f>
                <c:numCache>
                  <c:formatCode>General</c:formatCode>
                  <c:ptCount val="29"/>
                  <c:pt idx="0">
                    <c:v>1.5369267836</c:v>
                  </c:pt>
                  <c:pt idx="1">
                    <c:v>0.9759015626</c:v>
                  </c:pt>
                  <c:pt idx="2">
                    <c:v>1.0103757777</c:v>
                  </c:pt>
                  <c:pt idx="3">
                    <c:v>1.0402584742</c:v>
                  </c:pt>
                  <c:pt idx="4">
                    <c:v>0.8653016712</c:v>
                  </c:pt>
                  <c:pt idx="5">
                    <c:v>0.6957260495</c:v>
                  </c:pt>
                  <c:pt idx="6">
                    <c:v>0.4638430031</c:v>
                  </c:pt>
                  <c:pt idx="7">
                    <c:v>0.5672355431</c:v>
                  </c:pt>
                  <c:pt idx="8">
                    <c:v>0.5152005568</c:v>
                  </c:pt>
                  <c:pt idx="9">
                    <c:v>0.4057330706</c:v>
                  </c:pt>
                  <c:pt idx="10">
                    <c:v>0.3151327436</c:v>
                  </c:pt>
                  <c:pt idx="11">
                    <c:v>0.4426071096</c:v>
                  </c:pt>
                  <c:pt idx="12">
                    <c:v>0.384222852</c:v>
                  </c:pt>
                  <c:pt idx="13">
                    <c:v>0.4214505713</c:v>
                  </c:pt>
                  <c:pt idx="14">
                    <c:v>0.380651018</c:v>
                  </c:pt>
                  <c:pt idx="15">
                    <c:v>0.3744930507</c:v>
                  </c:pt>
                  <c:pt idx="16">
                    <c:v>0.2407326379</c:v>
                  </c:pt>
                  <c:pt idx="17">
                    <c:v>0.1887583454</c:v>
                  </c:pt>
                </c:numCache>
              </c:numRef>
            </c:minus>
            <c:spPr>
              <a:ln w="12678">
                <a:solidFill>
                  <a:srgbClr val="000000"/>
                </a:solidFill>
                <a:prstDash val="solid"/>
              </a:ln>
            </c:spPr>
          </c:errBars>
          <c:xVal>
            <c:numRef>
              <c:f>Sheet1!$A$2:$A$19</c:f>
              <c:numCache>
                <c:formatCode>General</c:formatCode>
                <c:ptCount val="18"/>
                <c:pt idx="0">
                  <c:v>2.25</c:v>
                </c:pt>
                <c:pt idx="1">
                  <c:v>1.9</c:v>
                </c:pt>
                <c:pt idx="2">
                  <c:v>1.8888888889</c:v>
                </c:pt>
                <c:pt idx="3">
                  <c:v>1.6666666667</c:v>
                </c:pt>
                <c:pt idx="4">
                  <c:v>1.4285714286</c:v>
                </c:pt>
                <c:pt idx="5">
                  <c:v>1.2222222222</c:v>
                </c:pt>
                <c:pt idx="6">
                  <c:v>1.1</c:v>
                </c:pt>
                <c:pt idx="7">
                  <c:v>1.0</c:v>
                </c:pt>
                <c:pt idx="8">
                  <c:v>1.0</c:v>
                </c:pt>
                <c:pt idx="9">
                  <c:v>0.9523809524</c:v>
                </c:pt>
                <c:pt idx="10">
                  <c:v>0.9411764706</c:v>
                </c:pt>
                <c:pt idx="11">
                  <c:v>0.8571428571</c:v>
                </c:pt>
                <c:pt idx="12">
                  <c:v>0.6923076923</c:v>
                </c:pt>
                <c:pt idx="13">
                  <c:v>0.6666666667</c:v>
                </c:pt>
                <c:pt idx="14">
                  <c:v>0.6363636364</c:v>
                </c:pt>
                <c:pt idx="15">
                  <c:v>0.6</c:v>
                </c:pt>
                <c:pt idx="16">
                  <c:v>0.3333333333</c:v>
                </c:pt>
                <c:pt idx="17">
                  <c:v>0.2857142857</c:v>
                </c:pt>
              </c:numCache>
            </c:numRef>
          </c:xVal>
          <c:yVal>
            <c:numRef>
              <c:f>Sheet1!$B$2:$B$19</c:f>
              <c:numCache>
                <c:formatCode>General</c:formatCode>
                <c:ptCount val="18"/>
                <c:pt idx="0">
                  <c:v>58.0</c:v>
                </c:pt>
                <c:pt idx="1">
                  <c:v>56.0</c:v>
                </c:pt>
                <c:pt idx="2">
                  <c:v>54.0</c:v>
                </c:pt>
                <c:pt idx="3">
                  <c:v>52.0</c:v>
                </c:pt>
                <c:pt idx="4">
                  <c:v>50.0</c:v>
                </c:pt>
                <c:pt idx="5">
                  <c:v>48.0</c:v>
                </c:pt>
                <c:pt idx="6">
                  <c:v>46.0</c:v>
                </c:pt>
                <c:pt idx="7">
                  <c:v>44.0</c:v>
                </c:pt>
                <c:pt idx="8">
                  <c:v>42.0</c:v>
                </c:pt>
                <c:pt idx="9">
                  <c:v>40.0</c:v>
                </c:pt>
                <c:pt idx="10">
                  <c:v>38.0</c:v>
                </c:pt>
                <c:pt idx="11">
                  <c:v>36.0</c:v>
                </c:pt>
                <c:pt idx="12">
                  <c:v>34.0</c:v>
                </c:pt>
                <c:pt idx="13">
                  <c:v>32.0</c:v>
                </c:pt>
                <c:pt idx="14">
                  <c:v>30.0</c:v>
                </c:pt>
                <c:pt idx="15">
                  <c:v>28.0</c:v>
                </c:pt>
                <c:pt idx="16">
                  <c:v>26.0</c:v>
                </c:pt>
                <c:pt idx="17">
                  <c:v>24.0</c:v>
                </c:pt>
              </c:numCache>
            </c:numRef>
          </c:yVal>
          <c:extLst xmlns:c16r2="http://schemas.microsoft.com/office/drawing/2015/06/chart">
            <c:ext xmlns:c16="http://schemas.microsoft.com/office/drawing/2014/chart" uri="{C3380CC4-5D6E-409C-BE32-E72D297353CC}">
              <c16:uniqueId val="{00000001-98AF-466F-95EA-AFB495A3E3DB}"/>
            </c:ext>
          </c:extLst>
        </c:ser>
        <c:dLbls/>
        <c:axId val="557347816"/>
        <c:axId val="557351256"/>
      </c:scatterChart>
      <c:valAx>
        <c:axId val="557347816"/>
        <c:scaling>
          <c:logBase val="10.0"/>
          <c:orientation val="minMax"/>
          <c:min val="0.01"/>
        </c:scaling>
        <c:axPos val="b"/>
        <c:numFmt formatCode="General" sourceLinked="1"/>
        <c:tickLblPos val="none"/>
        <c:spPr>
          <a:ln w="19050">
            <a:solidFill>
              <a:schemeClr val="tx1"/>
            </a:solidFill>
          </a:ln>
        </c:spPr>
        <c:txPr>
          <a:bodyPr/>
          <a:lstStyle/>
          <a:p>
            <a:pPr>
              <a:defRPr lang="en-US"/>
            </a:pPr>
            <a:endParaRPr lang="de-DE"/>
          </a:p>
        </c:txPr>
        <c:crossAx val="557351256"/>
        <c:crossesAt val="0.0"/>
        <c:crossBetween val="midCat"/>
        <c:majorUnit val="10.0"/>
      </c:valAx>
      <c:valAx>
        <c:axId val="557351256"/>
        <c:scaling>
          <c:orientation val="minMax"/>
          <c:max val="59.0"/>
          <c:min val="23.0"/>
        </c:scaling>
        <c:axPos val="l"/>
        <c:numFmt formatCode="General" sourceLinked="1"/>
        <c:majorTickMark val="none"/>
        <c:tickLblPos val="none"/>
        <c:spPr>
          <a:ln w="14964">
            <a:noFill/>
          </a:ln>
        </c:spPr>
        <c:txPr>
          <a:bodyPr/>
          <a:lstStyle/>
          <a:p>
            <a:pPr>
              <a:defRPr lang="en-US"/>
            </a:pPr>
            <a:endParaRPr lang="de-DE"/>
          </a:p>
        </c:txPr>
        <c:crossAx val="557347816"/>
        <c:crossesAt val="0.0"/>
        <c:crossBetween val="midCat"/>
      </c:valAx>
      <c:spPr>
        <a:noFill/>
        <a:ln w="25356">
          <a:noFill/>
        </a:ln>
      </c:spPr>
    </c:plotArea>
    <c:plotVisOnly val="1"/>
    <c:dispBlanksAs val="gap"/>
  </c:chart>
  <c:spPr>
    <a:ln>
      <a:noFill/>
    </a:ln>
  </c:spPr>
  <c:txPr>
    <a:bodyPr/>
    <a:lstStyle/>
    <a:p>
      <a:pPr>
        <a:defRPr sz="1414"/>
      </a:pPr>
      <a:endParaRPr lang="de-DE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2"/>
  <c:chart>
    <c:autoTitleDeleted val="1"/>
    <c:plotArea>
      <c:layout>
        <c:manualLayout>
          <c:layoutTarget val="inner"/>
          <c:xMode val="edge"/>
          <c:yMode val="edge"/>
          <c:x val="0.153957145443027"/>
          <c:y val="0.0588605643044619"/>
          <c:w val="0.803269526653996"/>
          <c:h val="0.772832923228346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circle"/>
            <c:size val="5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marker>
          <c:errBars>
            <c:errDir val="y"/>
            <c:errBarType val="both"/>
            <c:errValType val="cust"/>
            <c:plus>
              <c:numRef>
                <c:f>Sheet1!$J$2:$J$7</c:f>
                <c:numCache>
                  <c:formatCode>General</c:formatCode>
                  <c:ptCount val="6"/>
                  <c:pt idx="0">
                    <c:v>0.0</c:v>
                  </c:pt>
                  <c:pt idx="1">
                    <c:v>5.006652399999993</c:v>
                  </c:pt>
                  <c:pt idx="2">
                    <c:v>3.022954599999991</c:v>
                  </c:pt>
                  <c:pt idx="3">
                    <c:v>3.022954599999991</c:v>
                  </c:pt>
                  <c:pt idx="4">
                    <c:v>2.414082099999999</c:v>
                  </c:pt>
                  <c:pt idx="5">
                    <c:v>1.911025299999991</c:v>
                  </c:pt>
                </c:numCache>
              </c:numRef>
            </c:plus>
            <c:minus>
              <c:numRef>
                <c:f>Sheet1!$I$2:$I$7</c:f>
                <c:numCache>
                  <c:formatCode>General</c:formatCode>
                  <c:ptCount val="6"/>
                  <c:pt idx="0">
                    <c:v>0.0</c:v>
                  </c:pt>
                  <c:pt idx="1">
                    <c:v>5.006652500000001</c:v>
                  </c:pt>
                  <c:pt idx="2">
                    <c:v>3.022954600000005</c:v>
                  </c:pt>
                  <c:pt idx="3">
                    <c:v>3.022954600000005</c:v>
                  </c:pt>
                  <c:pt idx="4">
                    <c:v>2.414082199999993</c:v>
                  </c:pt>
                  <c:pt idx="5">
                    <c:v>1.911025300000005</c:v>
                  </c:pt>
                </c:numCache>
              </c:numRef>
            </c:minus>
          </c:errBars>
          <c:cat>
            <c:strRef>
              <c:f>Sheet1!$A$2:$A$7</c:f>
              <c:strCache>
                <c:ptCount val="6"/>
                <c:pt idx="0">
                  <c:v>BL/W −20</c:v>
                </c:pt>
                <c:pt idx="1">
                  <c:v>W −16</c:v>
                </c:pt>
                <c:pt idx="2">
                  <c:v>W −12</c:v>
                </c:pt>
                <c:pt idx="3">
                  <c:v>W 8</c:v>
                </c:pt>
                <c:pt idx="4">
                  <c:v>W 4</c:v>
                </c:pt>
                <c:pt idx="5">
                  <c:v>Day 1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0.0</c:v>
                </c:pt>
                <c:pt idx="1">
                  <c:v>75.1748252</c:v>
                </c:pt>
                <c:pt idx="2">
                  <c:v>92.65734269999994</c:v>
                </c:pt>
                <c:pt idx="3">
                  <c:v>92.65734269999994</c:v>
                </c:pt>
                <c:pt idx="4">
                  <c:v>95.4545455</c:v>
                </c:pt>
                <c:pt idx="5">
                  <c:v>97.20279719999992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386-4B9E-B877-2DE0072ECC87}"/>
            </c:ext>
          </c:extLst>
        </c:ser>
        <c:dLbls/>
        <c:marker val="1"/>
        <c:axId val="502771304"/>
        <c:axId val="502791144"/>
      </c:lineChart>
      <c:catAx>
        <c:axId val="502771304"/>
        <c:scaling>
          <c:orientation val="minMax"/>
        </c:scaling>
        <c:axPos val="b"/>
        <c:numFmt formatCode="General" sourceLinked="1"/>
        <c:majorTickMark val="none"/>
        <c:minorTickMark val="out"/>
        <c:tickLblPos val="nextTo"/>
        <c:spPr>
          <a:ln w="15875">
            <a:solidFill>
              <a:schemeClr val="tx1"/>
            </a:solidFill>
          </a:ln>
        </c:spPr>
        <c:txPr>
          <a:bodyPr/>
          <a:lstStyle/>
          <a:p>
            <a:pPr>
              <a:defRPr lang="en-US" sz="1102"/>
            </a:pPr>
            <a:endParaRPr lang="de-DE"/>
          </a:p>
        </c:txPr>
        <c:crossAx val="502791144"/>
        <c:crossesAt val="0.0"/>
        <c:lblAlgn val="ctr"/>
        <c:lblOffset val="100"/>
      </c:catAx>
      <c:valAx>
        <c:axId val="502791144"/>
        <c:scaling>
          <c:orientation val="minMax"/>
          <c:max val="100.0"/>
        </c:scaling>
        <c:axPos val="l"/>
        <c:title>
          <c:tx>
            <c:rich>
              <a:bodyPr/>
              <a:lstStyle/>
              <a:p>
                <a:pPr>
                  <a:defRPr lang="en-US" sz="1201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b="0" dirty="0"/>
                  <a:t>Proportion,</a:t>
                </a:r>
                <a:r>
                  <a:rPr lang="en-US" b="0" baseline="0" dirty="0"/>
                  <a:t> </a:t>
                </a:r>
                <a:r>
                  <a:rPr lang="en-US" b="0" dirty="0"/>
                  <a:t>%</a:t>
                </a:r>
              </a:p>
            </c:rich>
          </c:tx>
          <c:layout>
            <c:manualLayout>
              <c:xMode val="edge"/>
              <c:yMode val="edge"/>
              <c:x val="0.0111288351887049"/>
              <c:y val="0.226196155627605"/>
            </c:manualLayout>
          </c:layout>
        </c:title>
        <c:numFmt formatCode="General" sourceLinked="1"/>
        <c:tickLblPos val="nextTo"/>
        <c:spPr>
          <a:ln w="15875">
            <a:solidFill>
              <a:schemeClr val="tx1"/>
            </a:solidFill>
          </a:ln>
        </c:spPr>
        <c:txPr>
          <a:bodyPr/>
          <a:lstStyle/>
          <a:p>
            <a:pPr>
              <a:defRPr lang="en-US" sz="1100"/>
            </a:pPr>
            <a:endParaRPr lang="de-DE"/>
          </a:p>
        </c:txPr>
        <c:crossAx val="502771304"/>
        <c:crosses val="autoZero"/>
        <c:crossBetween val="between"/>
        <c:majorUnit val="20.0"/>
        <c:minorUnit val="0.2"/>
      </c:valAx>
      <c:spPr>
        <a:noFill/>
        <a:ln w="25421">
          <a:noFill/>
        </a:ln>
      </c:spPr>
    </c:plotArea>
    <c:plotVisOnly val="1"/>
    <c:dispBlanksAs val="gap"/>
  </c:chart>
  <c:txPr>
    <a:bodyPr/>
    <a:lstStyle/>
    <a:p>
      <a:pPr>
        <a:defRPr sz="1802"/>
      </a:pPr>
      <a:endParaRPr lang="de-DE"/>
    </a:p>
  </c:txPr>
  <c:externalData r:id="rId1"/>
</c:chartSpace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 authorId="3" dt="2017-07-21T11:40:24.551" idx="13">
    <p:pos x="5608" y="3719"/>
    <p:text>KSutton wanted to move footnote b to new row. Left as is to be consistent with footnotes in the rest of the slide deck, which are wrapped, not on separate lines.</p:text>
    <p:extLst>
      <p:ext uri="{C676402C-5697-4E1C-873F-D02D1690AC5C}">
        <p15:threadingInfo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timeZoneBias="24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6C04DCF8-112B-433F-9011-828DAEFCB09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3012329" cy="462599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D2730CD2-6B08-43A1-B6D7-3F02D853024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36173" y="1"/>
            <a:ext cx="3012329" cy="462599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964C281-2B47-4FC3-9311-A9B8B445BE1B}" type="datetimeFigureOut">
              <a:rPr lang="en-US"/>
              <a:pPr>
                <a:defRPr/>
              </a:pPr>
              <a:t>24.07.2017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FAF5770C-53CC-46B1-9AC3-9BD3D4B6F52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771887"/>
            <a:ext cx="3012329" cy="462599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4D422687-87F1-4675-90D7-0D8329A151C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36173" y="8771887"/>
            <a:ext cx="3012329" cy="462599"/>
          </a:xfrm>
          <a:prstGeom prst="rect">
            <a:avLst/>
          </a:prstGeom>
        </p:spPr>
        <p:txBody>
          <a:bodyPr vert="horz" wrap="square" lIns="92757" tIns="46378" rIns="92757" bIns="4637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616BD60F-05CB-48A9-8E9D-57E8D83ABDF3}" type="slidenum">
              <a:rPr lang="en-US" altLang="en-US"/>
              <a:pPr/>
              <a:t>‹Nr.›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313332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0645170A-3BD4-4787-85CB-545400F6A82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3012329" cy="462599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04703ACA-EF97-4FA9-B46E-DD3553AD6B4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36173" y="1"/>
            <a:ext cx="3012329" cy="462599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2D62571-C4E2-4223-BD89-0E1B2548FAF1}" type="datetimeFigureOut">
              <a:rPr lang="en-GB"/>
              <a:pPr>
                <a:defRPr/>
              </a:pPr>
              <a:t>24.07.2017</a:t>
            </a:fld>
            <a:endParaRPr lang="en-GB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B790F166-C280-41D5-935F-ADC8A27B270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3738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57" tIns="46378" rIns="92757" bIns="46378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B20A2D7A-8354-4815-89F2-60C68B977A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5637" y="4387534"/>
            <a:ext cx="5558801" cy="4155439"/>
          </a:xfrm>
          <a:prstGeom prst="rect">
            <a:avLst/>
          </a:prstGeom>
        </p:spPr>
        <p:txBody>
          <a:bodyPr vert="horz" lIns="92757" tIns="46378" rIns="92757" bIns="46378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FB4A52E3-C2EE-47EE-9002-C14A28DA34F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771887"/>
            <a:ext cx="3012329" cy="462599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F91B6D9F-31D4-4137-99B2-A12EB46CBE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36173" y="8771887"/>
            <a:ext cx="3012329" cy="462599"/>
          </a:xfrm>
          <a:prstGeom prst="rect">
            <a:avLst/>
          </a:prstGeom>
        </p:spPr>
        <p:txBody>
          <a:bodyPr vert="horz" wrap="square" lIns="92757" tIns="46378" rIns="92757" bIns="4637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D796815-8C7E-4914-BF70-70411B9C02E3}" type="slidenum">
              <a:rPr lang="en-GB" altLang="en-US"/>
              <a:pPr/>
              <a:t>‹Nr.›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267167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F763E140-F494-4CA8-8FA8-6CE05BEFCFC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0B3A3BCA-F8D7-46D6-B71F-171A0F4E1FB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32772" name="Slide Number Placeholder 3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3A537B24-064C-48BB-A08A-0F9633E05AC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39337CE-A817-40F1-BAF8-69346E825448}" type="slidenum">
              <a:rPr lang="en-GB" altLang="en-US"/>
              <a:pPr/>
              <a:t>1</a:t>
            </a:fld>
            <a:endParaRPr lang="en-GB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>
              <a:latin typeface="Arial" charset="0"/>
              <a:cs typeface="Arial" charset="0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4DFFCC9-BED1-43DB-958C-0CAF80A14749}" type="slidenum">
              <a:rPr lang="en-GB" altLang="en-US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GB" alt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061593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0D873BFF-B475-480C-9E24-1105EC77F53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050D7B0C-F2CF-48A7-9AB4-901EC9E3D7C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8916" name="Header Placeholder 3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2AB97FE5-10AC-46F1-B9C2-B2BE7065ED68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dirty="0"/>
              <a:t>Draft version 1-5</a:t>
            </a:r>
          </a:p>
        </p:txBody>
      </p:sp>
      <p:sp>
        <p:nvSpPr>
          <p:cNvPr id="38917" name="Slide Number Placeholder 4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7E60CB80-FBF3-4ADC-BC56-A71E4BC5E29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8F73120-DD45-4E99-8DF4-D771E4A90BE8}" type="slidenum">
              <a:rPr lang="en-GB" altLang="en-US"/>
              <a:pPr/>
              <a:t>23</a:t>
            </a:fld>
            <a:endParaRPr lang="en-GB" alt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A36BE9BA-95BA-49E6-99B7-6EF77F96E94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7936C5F1-6AFE-45B5-89F1-A6F151379AA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/>
              <a:t>Talk through mg and volume of injection</a:t>
            </a:r>
          </a:p>
          <a:p>
            <a:endParaRPr lang="en-US" altLang="en-US" dirty="0"/>
          </a:p>
        </p:txBody>
      </p:sp>
      <p:sp>
        <p:nvSpPr>
          <p:cNvPr id="34820" name="Header Placeholder 3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6EC3A46E-39B1-47B5-B462-6ED6DBB95083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dirty="0"/>
              <a:t>Draft version 1-5</a:t>
            </a:r>
          </a:p>
        </p:txBody>
      </p:sp>
      <p:sp>
        <p:nvSpPr>
          <p:cNvPr id="34821" name="Slide Number Placeholder 4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79713D8A-24C8-43CA-AD16-58507D0F0E1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6865F74-A52E-42FE-BE0C-FFC4891A4D2B}" type="slidenum">
              <a:rPr lang="en-GB" altLang="en-US"/>
              <a:pPr/>
              <a:t>25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744889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A36BE9BA-95BA-49E6-99B7-6EF77F96E94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7936C5F1-6AFE-45B5-89F1-A6F151379AA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/>
              <a:t>Talk through mg and volume of injection</a:t>
            </a:r>
          </a:p>
          <a:p>
            <a:endParaRPr lang="en-US" altLang="en-US" dirty="0"/>
          </a:p>
        </p:txBody>
      </p:sp>
      <p:sp>
        <p:nvSpPr>
          <p:cNvPr id="34820" name="Header Placeholder 3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6EC3A46E-39B1-47B5-B462-6ED6DBB95083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dirty="0"/>
              <a:t>Draft version 1-5</a:t>
            </a:r>
          </a:p>
        </p:txBody>
      </p:sp>
      <p:sp>
        <p:nvSpPr>
          <p:cNvPr id="34821" name="Slide Number Placeholder 4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79713D8A-24C8-43CA-AD16-58507D0F0E1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6865F74-A52E-42FE-BE0C-FFC4891A4D2B}" type="slidenum">
              <a:rPr lang="en-GB" altLang="en-US"/>
              <a:pPr/>
              <a:t>26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57079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385D7D80-F79A-447B-9A00-3E178DDE644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E7362914-EB86-4465-83F1-F33A14E144B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3796" name="Slide Number Placeholder 3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9DC029C9-A110-47D4-9543-913469519E5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32CA5E2-BCC6-4770-94A5-BC329B343322}" type="slidenum">
              <a:rPr lang="en-US" altLang="en-US"/>
              <a:pPr/>
              <a:t>2</a:t>
            </a:fld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A36BE9BA-95BA-49E6-99B7-6EF77F96E94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7936C5F1-6AFE-45B5-89F1-A6F151379AA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/>
              <a:t>Talk through mg and volume of injection</a:t>
            </a:r>
          </a:p>
          <a:p>
            <a:endParaRPr lang="en-US" altLang="en-US" dirty="0"/>
          </a:p>
        </p:txBody>
      </p:sp>
      <p:sp>
        <p:nvSpPr>
          <p:cNvPr id="34820" name="Header Placeholder 3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6EC3A46E-39B1-47B5-B462-6ED6DBB95083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dirty="0"/>
              <a:t>Draft version 1-5</a:t>
            </a:r>
          </a:p>
        </p:txBody>
      </p:sp>
      <p:sp>
        <p:nvSpPr>
          <p:cNvPr id="34821" name="Slide Number Placeholder 4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79713D8A-24C8-43CA-AD16-58507D0F0E1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6865F74-A52E-42FE-BE0C-FFC4891A4D2B}" type="slidenum">
              <a:rPr lang="en-GB" altLang="en-US"/>
              <a:pPr/>
              <a:t>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830391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DF80F388-4720-4BCB-B79A-DB6D63A3611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9C3D4878-9E01-446C-8D08-40539530A16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/>
              <a:t>State here – across 309 subjects who entered the induction phase of the study – 286 qualified for and entered maintenance to constitute the maintenance population</a:t>
            </a:r>
          </a:p>
          <a:p>
            <a:endParaRPr lang="en-US" altLang="en-US" dirty="0"/>
          </a:p>
        </p:txBody>
      </p:sp>
      <p:sp>
        <p:nvSpPr>
          <p:cNvPr id="35844" name="Slide Number Placeholder 3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64849C49-BD9C-43E0-81C3-29026DF325F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03A26B5-B44C-4A74-900E-6AAAE708128C}" type="slidenum">
              <a:rPr lang="en-GB" altLang="en-US"/>
              <a:pPr/>
              <a:t>6</a:t>
            </a:fld>
            <a:endParaRPr lang="en-GB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1E36F4F7-9813-4A98-924B-54ACD6AC81D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ED16AAAE-78F6-464E-9380-D5566D967B9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6868" name="Slide Number Placeholder 3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91790206-BD1D-47D0-A80A-44E4B5828C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54BAF75-B88B-4166-8399-D5AEF9FDFBFA}" type="slidenum">
              <a:rPr lang="en-GB" altLang="en-US"/>
              <a:pPr/>
              <a:t>8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75465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>
              <a:latin typeface="Arial" charset="0"/>
              <a:cs typeface="Arial" charset="0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4DFFCC9-BED1-43DB-958C-0CAF80A14749}" type="slidenum">
              <a:rPr lang="en-GB" altLang="en-US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GB" alt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639546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08FB4099-DB0E-4577-9E8F-24E9D34B7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92BAF854-D623-45C0-9B72-FAB1268DD86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7892" name="Header Placeholder 3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FAF1C508-9524-4D3B-8C95-8549F741ADB5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dirty="0"/>
              <a:t>Draft version 1-5</a:t>
            </a:r>
          </a:p>
        </p:txBody>
      </p:sp>
      <p:sp>
        <p:nvSpPr>
          <p:cNvPr id="37893" name="Slide Number Placeholder 4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6347A703-3E82-449D-95D2-B03E05B10A2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9E5D6AA-8FF8-4076-ACAD-696B2F1EC2B3}" type="slidenum">
              <a:rPr lang="en-GB" altLang="en-US"/>
              <a:pPr/>
              <a:t>13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174707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A70E6C-805E-4FDA-8427-9C6F14274545}" type="slidenum">
              <a:rPr lang="en-GB" smtClean="0"/>
              <a:pPr>
                <a:defRPr/>
              </a:pPr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718844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>
              <a:latin typeface="Arial" charset="0"/>
              <a:cs typeface="Arial" charset="0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4DFFCC9-BED1-43DB-958C-0CAF80A14749}" type="slidenum">
              <a:rPr lang="en-GB" altLang="en-US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GB" alt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07232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Red Box_Title_Bold Sub_Italic Su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6D643588-D93F-4CB6-BF61-5E2783FF99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146300"/>
            <a:ext cx="9144000" cy="2547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838200" y="5574792"/>
            <a:ext cx="6473952" cy="859536"/>
          </a:xfrm>
        </p:spPr>
        <p:txBody>
          <a:bodyPr/>
          <a:lstStyle>
            <a:lvl1pPr marL="0" indent="0">
              <a:buNone/>
              <a:defRPr sz="1200" i="1">
                <a:solidFill>
                  <a:schemeClr val="tx1"/>
                </a:solidFill>
              </a:defRPr>
            </a:lvl1pPr>
            <a:lvl2pPr marL="185738" indent="0">
              <a:buNone/>
              <a:defRPr/>
            </a:lvl2pPr>
            <a:lvl3pPr marL="381000" indent="0">
              <a:buNone/>
              <a:defRPr/>
            </a:lvl3pPr>
            <a:lvl4pPr marL="552450" indent="0">
              <a:buNone/>
              <a:defRPr/>
            </a:lvl4pPr>
            <a:lvl5pPr marL="715962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38200" y="2693987"/>
            <a:ext cx="6477000" cy="1470025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838200" y="4509582"/>
            <a:ext cx="6473952" cy="104692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 b="1" i="0">
                <a:solidFill>
                  <a:schemeClr val="tx1"/>
                </a:solidFill>
                <a:effectLst/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67861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Red Box_Title_Italic su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69E782BC-9F59-47C9-AC47-E24256E1FA5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146300"/>
            <a:ext cx="9144000" cy="2547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38200" y="2693987"/>
            <a:ext cx="6477000" cy="1470025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838200" y="4511040"/>
            <a:ext cx="6473952" cy="18897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 b="0" i="1">
                <a:solidFill>
                  <a:schemeClr val="tx1"/>
                </a:solidFill>
                <a:effectLst/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1885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Section Slide_Teal Sub_Bold Sub_Italic Su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49BF1F7D-469A-47C4-909B-C25306CF50F0}"/>
              </a:ext>
            </a:extLst>
          </p:cNvPr>
          <p:cNvCxnSpPr/>
          <p:nvPr userDrawn="1"/>
        </p:nvCxnSpPr>
        <p:spPr>
          <a:xfrm>
            <a:off x="468313" y="3648075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2612" y="3785617"/>
            <a:ext cx="7863840" cy="1014984"/>
          </a:xfrm>
        </p:spPr>
        <p:txBody>
          <a:bodyPr anchor="t">
            <a:normAutofit/>
          </a:bodyPr>
          <a:lstStyle>
            <a:lvl1pPr algn="l">
              <a:lnSpc>
                <a:spcPts val="2400"/>
              </a:lnSpc>
              <a:defRPr sz="2000" b="1" i="0" cap="none" baseline="0">
                <a:solidFill>
                  <a:srgbClr val="008790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832612" y="990600"/>
            <a:ext cx="7863840" cy="2480563"/>
          </a:xfr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b">
            <a:noAutofit/>
          </a:bodyPr>
          <a:lstStyle>
            <a:lvl1pPr marL="0" indent="0">
              <a:buNone/>
              <a:defRPr lang="en-US" sz="4000" b="1" dirty="0" smtClean="0">
                <a:solidFill>
                  <a:srgbClr val="E3183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32612" y="4828881"/>
            <a:ext cx="7863840" cy="838200"/>
          </a:xfrm>
        </p:spPr>
        <p:txBody>
          <a:bodyPr/>
          <a:lstStyle>
            <a:lvl1pPr marL="0" indent="0">
              <a:buNone/>
              <a:defRPr sz="1600" b="1"/>
            </a:lvl1pPr>
            <a:lvl2pPr marL="185738" indent="0">
              <a:buNone/>
              <a:defRPr b="1"/>
            </a:lvl2pPr>
            <a:lvl3pPr marL="381000" indent="0">
              <a:buNone/>
              <a:defRPr b="1"/>
            </a:lvl3pPr>
            <a:lvl4pPr marL="552450" indent="0">
              <a:buNone/>
              <a:defRPr b="1"/>
            </a:lvl4pPr>
            <a:lvl5pPr marL="715962" indent="0">
              <a:buNone/>
              <a:defRPr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832612" y="5705573"/>
            <a:ext cx="7863840" cy="750062"/>
          </a:xfrm>
        </p:spPr>
        <p:txBody>
          <a:bodyPr/>
          <a:lstStyle>
            <a:lvl1pPr marL="0" indent="0">
              <a:buNone/>
              <a:defRPr sz="1200" i="1"/>
            </a:lvl1pPr>
            <a:lvl2pPr marL="185738" indent="0">
              <a:buNone/>
              <a:defRPr/>
            </a:lvl2pPr>
            <a:lvl3pPr marL="381000" indent="0">
              <a:buNone/>
              <a:defRPr/>
            </a:lvl3pPr>
            <a:lvl4pPr marL="552450" indent="0">
              <a:buNone/>
              <a:defRPr/>
            </a:lvl4pPr>
            <a:lvl5pPr marL="715962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50439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142A3F04-D60C-4F98-A20A-CE79FDC0F150}"/>
              </a:ext>
            </a:extLst>
          </p:cNvPr>
          <p:cNvCxnSpPr/>
          <p:nvPr userDrawn="1"/>
        </p:nvCxnSpPr>
        <p:spPr>
          <a:xfrm>
            <a:off x="468313" y="1062038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33400" y="1350963"/>
            <a:ext cx="8358188" cy="4498848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lvl="0"/>
            <a:r>
              <a:rPr lang="en-US" altLang="en-US" noProof="0" dirty="0"/>
              <a:t>Click to edit Master text styles</a:t>
            </a:r>
          </a:p>
          <a:p>
            <a:pPr lvl="1"/>
            <a:r>
              <a:rPr lang="en-US" altLang="en-US" noProof="0" dirty="0"/>
              <a:t>Second level</a:t>
            </a:r>
          </a:p>
          <a:p>
            <a:pPr lvl="2"/>
            <a:r>
              <a:rPr lang="en-US" altLang="en-US" noProof="0" dirty="0"/>
              <a:t>Third level</a:t>
            </a:r>
          </a:p>
          <a:p>
            <a:pPr lvl="3"/>
            <a:r>
              <a:rPr lang="en-US" altLang="en-US" noProof="0" dirty="0"/>
              <a:t>Fourth level</a:t>
            </a:r>
          </a:p>
          <a:p>
            <a:pPr lvl="4"/>
            <a:r>
              <a:rPr lang="en-US" altLang="en-US" noProof="0" dirty="0"/>
              <a:t>Fifth level</a:t>
            </a: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1" y="152401"/>
            <a:ext cx="7543799" cy="8382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120"/>
            <a:ext cx="8357616" cy="18288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5862320"/>
            <a:ext cx="8357616" cy="365760"/>
          </a:xfrm>
        </p:spPr>
        <p:txBody>
          <a:bodyPr anchor="b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54938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ntent Slide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5A7024C5-8095-4711-B7CE-06426390D890}"/>
              </a:ext>
            </a:extLst>
          </p:cNvPr>
          <p:cNvCxnSpPr/>
          <p:nvPr userDrawn="1"/>
        </p:nvCxnSpPr>
        <p:spPr>
          <a:xfrm>
            <a:off x="468313" y="1062038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1" y="152401"/>
            <a:ext cx="7543799" cy="8382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120"/>
            <a:ext cx="8357616" cy="18288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5862320"/>
            <a:ext cx="8357616" cy="365760"/>
          </a:xfrm>
        </p:spPr>
        <p:txBody>
          <a:bodyPr anchor="b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90200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Logo Title Subhead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7176A21B-38D0-4BDA-A386-47954CA9CC33}"/>
              </a:ext>
            </a:extLst>
          </p:cNvPr>
          <p:cNvCxnSpPr/>
          <p:nvPr userDrawn="1"/>
        </p:nvCxnSpPr>
        <p:spPr>
          <a:xfrm>
            <a:off x="468313" y="1062038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52401"/>
            <a:ext cx="7543799" cy="8382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533400" y="1371600"/>
            <a:ext cx="8357616" cy="381000"/>
          </a:xfrm>
        </p:spPr>
        <p:txBody>
          <a:bodyPr/>
          <a:lstStyle>
            <a:lvl1pPr marL="0" indent="0">
              <a:buNone/>
              <a:defRPr b="1">
                <a:solidFill>
                  <a:srgbClr val="00879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quarter" idx="14"/>
          </p:nvPr>
        </p:nvSpPr>
        <p:spPr>
          <a:xfrm>
            <a:off x="533400" y="1786128"/>
            <a:ext cx="8357616" cy="405993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120"/>
            <a:ext cx="8357616" cy="18288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5862320"/>
            <a:ext cx="8357616" cy="365760"/>
          </a:xfrm>
        </p:spPr>
        <p:txBody>
          <a:bodyPr anchor="b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63699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_2Co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BF242204-43B2-4A95-949B-366C3DE0DB5E}"/>
              </a:ext>
            </a:extLst>
          </p:cNvPr>
          <p:cNvCxnSpPr/>
          <p:nvPr userDrawn="1"/>
        </p:nvCxnSpPr>
        <p:spPr>
          <a:xfrm>
            <a:off x="468313" y="1062038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1" y="152401"/>
            <a:ext cx="7543799" cy="8382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533401" y="1350963"/>
            <a:ext cx="4023360" cy="449884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quarter" idx="16"/>
          </p:nvPr>
        </p:nvSpPr>
        <p:spPr>
          <a:xfrm>
            <a:off x="4867656" y="1350963"/>
            <a:ext cx="4023360" cy="449884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120"/>
            <a:ext cx="8357616" cy="18288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5862320"/>
            <a:ext cx="8357616" cy="365760"/>
          </a:xfrm>
        </p:spPr>
        <p:txBody>
          <a:bodyPr anchor="b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90448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1_Title_2Col Content_Teal Sub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EC9C209C-16BD-4D7B-8574-B3988C631391}"/>
              </a:ext>
            </a:extLst>
          </p:cNvPr>
          <p:cNvCxnSpPr/>
          <p:nvPr userDrawn="1"/>
        </p:nvCxnSpPr>
        <p:spPr>
          <a:xfrm>
            <a:off x="468313" y="1062038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1" y="152401"/>
            <a:ext cx="7543799" cy="8382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533401" y="1786128"/>
            <a:ext cx="4023360" cy="405993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533401" y="1371600"/>
            <a:ext cx="4023360" cy="381000"/>
          </a:xfrm>
        </p:spPr>
        <p:txBody>
          <a:bodyPr/>
          <a:lstStyle>
            <a:lvl1pPr marL="0" indent="0">
              <a:buNone/>
              <a:defRPr b="1">
                <a:solidFill>
                  <a:srgbClr val="00879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quarter" idx="18"/>
          </p:nvPr>
        </p:nvSpPr>
        <p:spPr>
          <a:xfrm>
            <a:off x="4867656" y="1786128"/>
            <a:ext cx="4023360" cy="405993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9"/>
          </p:nvPr>
        </p:nvSpPr>
        <p:spPr>
          <a:xfrm>
            <a:off x="4867656" y="1371600"/>
            <a:ext cx="4023360" cy="381000"/>
          </a:xfrm>
        </p:spPr>
        <p:txBody>
          <a:bodyPr/>
          <a:lstStyle>
            <a:lvl1pPr marL="0" indent="0">
              <a:buNone/>
              <a:defRPr b="1">
                <a:solidFill>
                  <a:srgbClr val="00879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120"/>
            <a:ext cx="8357616" cy="18288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5862320"/>
            <a:ext cx="8357616" cy="365760"/>
          </a:xfrm>
        </p:spPr>
        <p:txBody>
          <a:bodyPr anchor="b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09292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1_Content Slide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FAE3B7A6-BDAC-42A4-9112-68AB8FB1190B}"/>
              </a:ext>
            </a:extLst>
          </p:cNvPr>
          <p:cNvCxnSpPr/>
          <p:nvPr userDrawn="1"/>
        </p:nvCxnSpPr>
        <p:spPr>
          <a:xfrm>
            <a:off x="468313" y="1062038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1" y="152401"/>
            <a:ext cx="7543799" cy="8382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533401" y="1371600"/>
            <a:ext cx="8357616" cy="457200"/>
          </a:xfrm>
        </p:spPr>
        <p:txBody>
          <a:bodyPr/>
          <a:lstStyle>
            <a:lvl1pPr marL="0" indent="0">
              <a:buNone/>
              <a:defRPr sz="2200" b="1">
                <a:solidFill>
                  <a:srgbClr val="00879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120"/>
            <a:ext cx="8357616" cy="18288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5862320"/>
            <a:ext cx="8357616" cy="365760"/>
          </a:xfrm>
        </p:spPr>
        <p:txBody>
          <a:bodyPr anchor="b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9775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.png"/><Relationship Id="rId1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429EFAC0-96B3-4259-885B-7974FFC84F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52400"/>
            <a:ext cx="7543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8195" name="Rectangle 3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8485168E-3821-435B-B586-137705A3CE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350963"/>
            <a:ext cx="8358188" cy="451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8196" name="Picture 5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9ECAA0CD-C1F8-4FB5-B57E-C405BAE02370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18488" y="260350"/>
            <a:ext cx="6746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6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C2E0719F-2EBB-4012-B331-717D719055F2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467475"/>
            <a:ext cx="9144000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4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4DF91DFE-136A-495F-A3CE-E8B3B5C3513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8738" y="6505575"/>
            <a:ext cx="9009062" cy="2619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z="1100" b="1" dirty="0">
                <a:solidFill>
                  <a:srgbClr val="000000"/>
                </a:solidFill>
              </a:rPr>
              <a:t>9th IAS Conference on HIV Science; July 23-26, 2017; Paris, France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28" r:id="rId1"/>
    <p:sldLayoutId id="2147484829" r:id="rId2"/>
    <p:sldLayoutId id="2147484830" r:id="rId3"/>
    <p:sldLayoutId id="2147484831" r:id="rId4"/>
    <p:sldLayoutId id="2147484832" r:id="rId5"/>
    <p:sldLayoutId id="2147484833" r:id="rId6"/>
    <p:sldLayoutId id="2147484834" r:id="rId7"/>
    <p:sldLayoutId id="2147484835" r:id="rId8"/>
    <p:sldLayoutId id="2147484836" r:id="rId9"/>
  </p:sldLayoutIdLst>
  <p:txStyles>
    <p:titleStyle>
      <a:lvl1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 b="1">
          <a:solidFill>
            <a:srgbClr val="E3183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 b="1">
          <a:solidFill>
            <a:srgbClr val="E31836"/>
          </a:solidFill>
          <a:latin typeface="Arial" pitchFamily="34" charset="0"/>
          <a:cs typeface="Arial" charset="0"/>
        </a:defRPr>
      </a:lvl2pPr>
      <a:lvl3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 b="1">
          <a:solidFill>
            <a:srgbClr val="E31836"/>
          </a:solidFill>
          <a:latin typeface="Arial" pitchFamily="34" charset="0"/>
          <a:cs typeface="Arial" charset="0"/>
        </a:defRPr>
      </a:lvl3pPr>
      <a:lvl4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 b="1">
          <a:solidFill>
            <a:srgbClr val="E31836"/>
          </a:solidFill>
          <a:latin typeface="Arial" pitchFamily="34" charset="0"/>
          <a:cs typeface="Arial" charset="0"/>
        </a:defRPr>
      </a:lvl4pPr>
      <a:lvl5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 b="1">
          <a:solidFill>
            <a:srgbClr val="E31836"/>
          </a:solidFill>
          <a:latin typeface="Arial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100">
          <a:solidFill>
            <a:srgbClr val="B61229"/>
          </a:solidFill>
          <a:latin typeface="Century Gothic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100">
          <a:solidFill>
            <a:srgbClr val="B61229"/>
          </a:solidFill>
          <a:latin typeface="Century Gothic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100">
          <a:solidFill>
            <a:srgbClr val="B61229"/>
          </a:solidFill>
          <a:latin typeface="Century Gothic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100">
          <a:solidFill>
            <a:srgbClr val="B61229"/>
          </a:solidFill>
          <a:latin typeface="Century Gothic" pitchFamily="34" charset="0"/>
          <a:cs typeface="Arial" charset="0"/>
        </a:defRPr>
      </a:lvl9pPr>
    </p:titleStyle>
    <p:bodyStyle>
      <a:lvl1pPr marL="190500" indent="-190500" algn="l" rtl="0" eaLnBrk="0" fontAlgn="base" hangingPunct="0">
        <a:spcBef>
          <a:spcPct val="0"/>
        </a:spcBef>
        <a:spcAft>
          <a:spcPts val="300"/>
        </a:spcAft>
        <a:buClr>
          <a:srgbClr val="E31836"/>
        </a:buClr>
        <a:buSzPct val="115000"/>
        <a:buFont typeface="Arial" panose="020B0604020202020204" pitchFamily="34" charset="0"/>
        <a:buChar char="•"/>
        <a:defRPr sz="2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73075" indent="-257175" algn="l" rtl="0" eaLnBrk="0" fontAlgn="base" hangingPunct="0">
        <a:spcBef>
          <a:spcPct val="0"/>
        </a:spcBef>
        <a:spcAft>
          <a:spcPts val="300"/>
        </a:spcAft>
        <a:buClr>
          <a:srgbClr val="E31836"/>
        </a:buClr>
        <a:buSzPct val="115000"/>
        <a:buFont typeface="Arial" panose="020B0604020202020204" pitchFamily="34" charset="0"/>
        <a:buChar char="–"/>
        <a:defRPr sz="2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639763" indent="-158750" algn="l" rtl="0" eaLnBrk="0" fontAlgn="base" hangingPunct="0">
        <a:spcBef>
          <a:spcPct val="0"/>
        </a:spcBef>
        <a:spcAft>
          <a:spcPts val="300"/>
        </a:spcAft>
        <a:buClr>
          <a:srgbClr val="E31836"/>
        </a:buClr>
        <a:buSzPct val="115000"/>
        <a:buFont typeface="Arial" panose="020B0604020202020204" pitchFamily="34" charset="0"/>
        <a:buChar char="•"/>
        <a:defRPr lang="en-US" dirty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798513" indent="-142875" algn="l" rtl="0" eaLnBrk="0" fontAlgn="base" hangingPunct="0">
        <a:spcBef>
          <a:spcPct val="0"/>
        </a:spcBef>
        <a:spcAft>
          <a:spcPts val="300"/>
        </a:spcAft>
        <a:buClr>
          <a:srgbClr val="E31836"/>
        </a:buClr>
        <a:buSzPct val="115000"/>
        <a:buFont typeface="Arial" panose="020B0604020202020204" pitchFamily="34" charset="0"/>
        <a:buChar char="-"/>
        <a:defRPr lang="en-US" sz="1600" dirty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922338" indent="-114300" algn="l" defTabSz="923925" rtl="0" eaLnBrk="0" fontAlgn="base" hangingPunct="0">
        <a:spcBef>
          <a:spcPct val="0"/>
        </a:spcBef>
        <a:spcAft>
          <a:spcPts val="300"/>
        </a:spcAft>
        <a:buClr>
          <a:srgbClr val="E31836"/>
        </a:buClr>
        <a:buSzPct val="115000"/>
        <a:buFont typeface="Arial" panose="020B0604020202020204" pitchFamily="34" charset="0"/>
        <a:buChar char="•"/>
        <a:defRPr lang="en-GB" sz="1400" dirty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668338" indent="0" algn="l" rtl="0" eaLnBrk="1" fontAlgn="base" hangingPunct="1">
        <a:spcBef>
          <a:spcPct val="20000"/>
        </a:spcBef>
        <a:spcAft>
          <a:spcPct val="0"/>
        </a:spcAft>
        <a:buClr>
          <a:srgbClr val="B61229"/>
        </a:buClr>
        <a:buSzPct val="115000"/>
        <a:buFont typeface="Arial" charset="0"/>
        <a:buNone/>
        <a:defRPr sz="1000">
          <a:solidFill>
            <a:schemeClr val="bg2"/>
          </a:solidFill>
          <a:latin typeface="+mn-lt"/>
          <a:cs typeface="+mn-cs"/>
        </a:defRPr>
      </a:lvl6pPr>
      <a:lvl7pPr marL="1447800" indent="-188913" algn="l" rtl="0" eaLnBrk="1" fontAlgn="base" hangingPunct="1">
        <a:spcBef>
          <a:spcPct val="20000"/>
        </a:spcBef>
        <a:spcAft>
          <a:spcPct val="0"/>
        </a:spcAft>
        <a:buClr>
          <a:srgbClr val="B61229"/>
        </a:buClr>
        <a:buSzPct val="115000"/>
        <a:buFont typeface="Arial" charset="0"/>
        <a:buChar char="•"/>
        <a:defRPr sz="1000">
          <a:solidFill>
            <a:schemeClr val="bg2"/>
          </a:solidFill>
          <a:latin typeface="+mn-lt"/>
          <a:cs typeface="+mn-cs"/>
        </a:defRPr>
      </a:lvl7pPr>
      <a:lvl8pPr marL="1905000" indent="-188913" algn="l" rtl="0" eaLnBrk="1" fontAlgn="base" hangingPunct="1">
        <a:spcBef>
          <a:spcPct val="20000"/>
        </a:spcBef>
        <a:spcAft>
          <a:spcPct val="0"/>
        </a:spcAft>
        <a:buClr>
          <a:srgbClr val="B61229"/>
        </a:buClr>
        <a:buSzPct val="115000"/>
        <a:buFont typeface="Arial" charset="0"/>
        <a:buChar char="•"/>
        <a:defRPr sz="1000">
          <a:solidFill>
            <a:schemeClr val="bg2"/>
          </a:solidFill>
          <a:latin typeface="+mn-lt"/>
          <a:cs typeface="+mn-cs"/>
        </a:defRPr>
      </a:lvl8pPr>
      <a:lvl9pPr marL="2362200" indent="-188913" algn="l" rtl="0" eaLnBrk="1" fontAlgn="base" hangingPunct="1">
        <a:spcBef>
          <a:spcPct val="20000"/>
        </a:spcBef>
        <a:spcAft>
          <a:spcPct val="0"/>
        </a:spcAft>
        <a:buClr>
          <a:srgbClr val="B61229"/>
        </a:buClr>
        <a:buSzPct val="115000"/>
        <a:buFont typeface="Arial" charset="0"/>
        <a:buChar char="•"/>
        <a:defRPr sz="1000">
          <a:solidFill>
            <a:schemeClr val="bg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chart" Target="../charts/char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Relationship Id="rId3" Type="http://schemas.openxmlformats.org/officeDocument/2006/relationships/comments" Target="../comments/commen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chart" Target="../charts/chart5.xml"/><Relationship Id="rId3" Type="http://schemas.openxmlformats.org/officeDocument/2006/relationships/chart" Target="../charts/char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4" Type="http://schemas.openxmlformats.org/officeDocument/2006/relationships/chart" Target="../charts/chart8.xml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chart" Target="../charts/char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chart" Target="../charts/chart2.xml"/><Relationship Id="rId5" Type="http://schemas.openxmlformats.org/officeDocument/2006/relationships/chart" Target="../charts/chart3.xml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ubtitle 2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EF0D7DFD-B548-4116-804E-7A61BD4F1C0E}"/>
              </a:ext>
            </a:extLst>
          </p:cNvPr>
          <p:cNvSpPr>
            <a:spLocks noGrp="1" noChangeArrowheads="1"/>
          </p:cNvSpPr>
          <p:nvPr>
            <p:ph type="body" sz="quarter" idx="11"/>
          </p:nvPr>
        </p:nvSpPr>
        <p:spPr>
          <a:xfrm>
            <a:off x="609600" y="5334000"/>
            <a:ext cx="8382000" cy="1039504"/>
          </a:xfrm>
        </p:spPr>
        <p:txBody>
          <a:bodyPr/>
          <a:lstStyle/>
          <a:p>
            <a:pPr>
              <a:defRPr/>
            </a:pPr>
            <a:r>
              <a:rPr lang="en-US" sz="1050" baseline="30000" dirty="0"/>
              <a:t>1</a:t>
            </a:r>
            <a:r>
              <a:rPr lang="en-US" sz="1050" dirty="0"/>
              <a:t>University of North Carolina at Chapel Hill, Division of Infectious Diseases, Chapel Hill, NC, USA; </a:t>
            </a:r>
            <a:r>
              <a:rPr lang="en-US" sz="1050" baseline="30000" dirty="0"/>
              <a:t>2</a:t>
            </a:r>
            <a:r>
              <a:rPr lang="en-US" sz="1050" dirty="0"/>
              <a:t>ViiV Healthcare, Research Triangle Park, NC, USA; </a:t>
            </a:r>
            <a:r>
              <a:rPr lang="en-US" sz="1050" baseline="30000" dirty="0"/>
              <a:t>3</a:t>
            </a:r>
            <a:r>
              <a:rPr lang="en-US" sz="1050" dirty="0"/>
              <a:t>Hospital </a:t>
            </a:r>
            <a:r>
              <a:rPr lang="en-US" sz="1050" dirty="0" err="1"/>
              <a:t>Universitario</a:t>
            </a:r>
            <a:r>
              <a:rPr lang="en-US" sz="1050" dirty="0"/>
              <a:t> La Paz/</a:t>
            </a:r>
            <a:r>
              <a:rPr lang="en-US" sz="1050" dirty="0" err="1"/>
              <a:t>IdiPAZ</a:t>
            </a:r>
            <a:r>
              <a:rPr lang="en-US" sz="1050" dirty="0"/>
              <a:t>, Madrid, Spain; </a:t>
            </a:r>
            <a:r>
              <a:rPr lang="en-US" sz="1050" baseline="30000" dirty="0"/>
              <a:t>4</a:t>
            </a:r>
            <a:r>
              <a:rPr lang="en-US" sz="1050" dirty="0"/>
              <a:t>ICHHamburg, Hamburg, Germany; </a:t>
            </a:r>
            <a:r>
              <a:rPr lang="en-US" sz="1050" baseline="30000" dirty="0"/>
              <a:t>5</a:t>
            </a:r>
            <a:r>
              <a:rPr lang="en-US" sz="1050" dirty="0"/>
              <a:t>Hôpital Bichat Claude Bernard, Paris, France; </a:t>
            </a:r>
            <a:r>
              <a:rPr lang="en-US" sz="1050" baseline="30000" dirty="0"/>
              <a:t>6</a:t>
            </a:r>
            <a:r>
              <a:rPr lang="en-US" sz="1050" dirty="0"/>
              <a:t>Hospital </a:t>
            </a:r>
            <a:r>
              <a:rPr lang="en-US" sz="1050" dirty="0" err="1"/>
              <a:t>Universitari</a:t>
            </a:r>
            <a:r>
              <a:rPr lang="en-US" sz="1050" dirty="0"/>
              <a:t> de </a:t>
            </a:r>
            <a:r>
              <a:rPr lang="en-US" sz="1050" dirty="0" err="1"/>
              <a:t>Bellvitge-IDIBELL</a:t>
            </a:r>
            <a:r>
              <a:rPr lang="en-US" sz="1050" dirty="0"/>
              <a:t>, Barcelona, Spain; </a:t>
            </a:r>
            <a:r>
              <a:rPr lang="en-US" sz="1050" baseline="30000" dirty="0"/>
              <a:t>7</a:t>
            </a:r>
            <a:r>
              <a:rPr lang="en-US" sz="1050" dirty="0"/>
              <a:t>Infektiologikum, Frankfurt, Germany; </a:t>
            </a:r>
            <a:r>
              <a:rPr lang="en-US" sz="1050" baseline="30000" dirty="0"/>
              <a:t>8</a:t>
            </a:r>
            <a:r>
              <a:rPr lang="en-US" sz="1050" dirty="0"/>
              <a:t>The Ottawa Hospital, Ottawa, ON, Canada; </a:t>
            </a:r>
            <a:r>
              <a:rPr lang="en-US" sz="1050" baseline="30000" dirty="0"/>
              <a:t>9</a:t>
            </a:r>
            <a:r>
              <a:rPr lang="en-US" sz="1050" dirty="0"/>
              <a:t>Broward General Medical Center, Fort Lauderdale, FL, USA; </a:t>
            </a:r>
            <a:r>
              <a:rPr lang="en-US" sz="1050" baseline="30000" dirty="0"/>
              <a:t>10</a:t>
            </a:r>
            <a:r>
              <a:rPr lang="en-US" sz="1050" dirty="0"/>
              <a:t>Hospital Germans </a:t>
            </a:r>
            <a:r>
              <a:rPr lang="en-US" sz="1050" dirty="0" err="1"/>
              <a:t>Trias</a:t>
            </a:r>
            <a:r>
              <a:rPr lang="en-US" sz="1050" dirty="0"/>
              <a:t> </a:t>
            </a:r>
            <a:r>
              <a:rPr lang="en-US" sz="1050" dirty="0" err="1"/>
              <a:t>i</a:t>
            </a:r>
            <a:r>
              <a:rPr lang="en-US" sz="1050" dirty="0"/>
              <a:t> </a:t>
            </a:r>
            <a:r>
              <a:rPr lang="en-US" sz="1050" dirty="0" err="1"/>
              <a:t>Pujol</a:t>
            </a:r>
            <a:r>
              <a:rPr lang="en-US" sz="1050" dirty="0"/>
              <a:t>, </a:t>
            </a:r>
            <a:r>
              <a:rPr lang="en-US" sz="1050" dirty="0" err="1"/>
              <a:t>UAB</a:t>
            </a:r>
            <a:r>
              <a:rPr lang="en-US" sz="1050" dirty="0"/>
              <a:t>, </a:t>
            </a:r>
            <a:r>
              <a:rPr lang="en-US" sz="1050" dirty="0" err="1"/>
              <a:t>UVICUCC</a:t>
            </a:r>
            <a:r>
              <a:rPr lang="en-US" sz="1050" dirty="0"/>
              <a:t>, Badalona, Spain; </a:t>
            </a:r>
            <a:r>
              <a:rPr lang="en-US" sz="1050" baseline="30000" dirty="0"/>
              <a:t>11</a:t>
            </a:r>
            <a:r>
              <a:rPr lang="en-US" sz="1050" dirty="0"/>
              <a:t>Hospital General de Elche &amp; Universidad Miguel Hernández, Alicante, Spain; </a:t>
            </a:r>
            <a:r>
              <a:rPr lang="en-US" sz="1050" baseline="30000" dirty="0"/>
              <a:t>12</a:t>
            </a:r>
            <a:r>
              <a:rPr lang="en-US" sz="1050" dirty="0"/>
              <a:t>North Texas Infectious Disease Consultants, Dallas, TX, USA; </a:t>
            </a:r>
            <a:r>
              <a:rPr lang="en-US" sz="1050" baseline="30000" dirty="0"/>
              <a:t>13</a:t>
            </a:r>
            <a:r>
              <a:rPr lang="en-US" sz="1050" dirty="0"/>
              <a:t>GlaxoSmithKline, Mississauga, ON, Canada; </a:t>
            </a:r>
            <a:r>
              <a:rPr lang="en-US" sz="1050" baseline="30000" dirty="0"/>
              <a:t>14</a:t>
            </a:r>
            <a:r>
              <a:rPr lang="en-US" sz="1050" dirty="0"/>
              <a:t>Janssen Research and Development, Beerse, Belgium</a:t>
            </a:r>
          </a:p>
        </p:txBody>
      </p:sp>
      <p:sp>
        <p:nvSpPr>
          <p:cNvPr id="3074" name="Title 1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0F3EBCBC-3AF6-48A5-8B1A-9F7670234D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693988"/>
            <a:ext cx="6477000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400" dirty="0"/>
              <a:t>Safety and Efficacy of Long-Acting CAB and RPV as Two Drug IM Maintenance Therapy: LATTE-2 Week 96 Results</a:t>
            </a:r>
            <a:endParaRPr lang="en-GB" altLang="en-US" sz="2400" dirty="0"/>
          </a:p>
        </p:txBody>
      </p:sp>
      <p:sp>
        <p:nvSpPr>
          <p:cNvPr id="18436" name="Text Placeholder 8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4887D64A-7814-4913-AA2F-E2973B7C8C9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85799" y="4510088"/>
            <a:ext cx="8068901" cy="747712"/>
          </a:xfrm>
        </p:spPr>
        <p:txBody>
          <a:bodyPr/>
          <a:lstStyle/>
          <a:p>
            <a:r>
              <a:rPr lang="es-ES" altLang="en-US" sz="1400" u="sng" dirty="0">
                <a:latin typeface="Arial" panose="020B0604020202020204" pitchFamily="34" charset="0"/>
                <a:cs typeface="Arial" panose="020B0604020202020204" pitchFamily="34" charset="0"/>
              </a:rPr>
              <a:t>J Eron</a:t>
            </a:r>
            <a:r>
              <a:rPr lang="es-ES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s-ES" alt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s-ES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D Margolis,</a:t>
            </a:r>
            <a:r>
              <a:rPr lang="es-ES" alt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ES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J Gonzalez-Garcia,</a:t>
            </a:r>
            <a:r>
              <a:rPr lang="es-ES" alt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s-ES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H-J Stellbrink,</a:t>
            </a:r>
            <a:r>
              <a:rPr lang="en-US" alt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Y Yazdanpanah,</a:t>
            </a:r>
            <a:r>
              <a:rPr lang="en-US" alt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D Podzamczer,</a:t>
            </a:r>
            <a:r>
              <a:rPr lang="en-US" alt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alt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 Lutz,</a:t>
            </a:r>
            <a:r>
              <a:rPr lang="en-US" alt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JB</a:t>
            </a:r>
            <a:r>
              <a:rPr lang="en-US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Angel,</a:t>
            </a:r>
            <a:r>
              <a:rPr lang="en-US" alt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GJ</a:t>
            </a:r>
            <a:r>
              <a:rPr lang="en-US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Richmond,</a:t>
            </a:r>
            <a:r>
              <a:rPr lang="en-US" alt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B Clotet,</a:t>
            </a:r>
            <a:r>
              <a:rPr lang="en-US" alt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F Gutierrez,</a:t>
            </a:r>
            <a:r>
              <a:rPr lang="en-US" alt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en-US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L Sloan,</a:t>
            </a:r>
            <a:r>
              <a:rPr lang="en-US" alt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en-US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KC Sutton,</a:t>
            </a:r>
            <a:r>
              <a:rPr lang="en-US" alt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D Dorey,</a:t>
            </a:r>
            <a:r>
              <a:rPr lang="en-US" alt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lang="en-US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KY Smith,</a:t>
            </a:r>
            <a:r>
              <a:rPr lang="en-US" alt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PE Williams,</a:t>
            </a:r>
            <a:r>
              <a:rPr lang="en-US" alt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r>
              <a:rPr lang="en-US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WR</a:t>
            </a:r>
            <a:r>
              <a:rPr lang="en-US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Spreen</a:t>
            </a:r>
            <a:r>
              <a:rPr lang="en-US" alt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85002950"/>
              </p:ext>
            </p:extLst>
          </p:nvPr>
        </p:nvGraphicFramePr>
        <p:xfrm>
          <a:off x="506481" y="1094495"/>
          <a:ext cx="8173495" cy="49238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3333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0"/>
                    </a:ext>
                  </a:extLst>
                </a:gridCol>
                <a:gridCol w="1182389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1"/>
                    </a:ext>
                  </a:extLst>
                </a:gridCol>
                <a:gridCol w="2234854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2"/>
                    </a:ext>
                  </a:extLst>
                </a:gridCol>
                <a:gridCol w="842513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423159515"/>
                    </a:ext>
                  </a:extLst>
                </a:gridCol>
                <a:gridCol w="842513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5"/>
                    </a:ext>
                  </a:extLst>
                </a:gridCol>
                <a:gridCol w="842513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6"/>
                    </a:ext>
                  </a:extLst>
                </a:gridCol>
                <a:gridCol w="1235380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8509237"/>
                    </a:ext>
                  </a:extLst>
                </a:gridCol>
              </a:tblGrid>
              <a:tr h="317053">
                <a:tc gridSpan="7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Snapshot sub-reason = Discontinued due</a:t>
                      </a:r>
                      <a:r>
                        <a:rPr lang="en-US" sz="15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to AE or death</a:t>
                      </a:r>
                      <a:endParaRPr lang="en-US" sz="15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205" marR="35205" marT="9144" marB="9144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205" marR="35205" marT="9144" marB="9144" anchor="b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0"/>
                  </a:ext>
                </a:extLst>
              </a:tr>
              <a:tr h="362346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Subject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DC visit 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AE term</a:t>
                      </a:r>
                    </a:p>
                  </a:txBody>
                  <a:tcPr marL="274320" marR="12839" marT="8140" marB="8140" anchor="b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Max grade 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Drug related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Serious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AE 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leading to DC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1"/>
                  </a:ext>
                </a:extLst>
              </a:tr>
              <a:tr h="19929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Week 12 </a:t>
                      </a:r>
                      <a:endParaRPr lang="en-US" alt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Rash (torso)</a:t>
                      </a:r>
                    </a:p>
                  </a:txBody>
                  <a:tcPr marL="274320" marR="35205" marT="9144" marB="9144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2"/>
                  </a:ext>
                </a:extLst>
              </a:tr>
              <a:tr h="19730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Week 16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  <a:r>
                        <a:rPr lang="en-US" alt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iver stopping criteria</a:t>
                      </a:r>
                    </a:p>
                  </a:txBody>
                  <a:tcPr marL="274320" marR="12839" marT="8140" marB="814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--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--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--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1D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3"/>
                  </a:ext>
                </a:extLst>
              </a:tr>
              <a:tr h="380463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Week 72</a:t>
                      </a:r>
                      <a:endParaRPr lang="en-US" alt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QT prolongation</a:t>
                      </a:r>
                      <a:br>
                        <a:rPr lang="en-US" alt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Sinus tachycardia</a:t>
                      </a:r>
                    </a:p>
                  </a:txBody>
                  <a:tcPr marL="274320" marT="9144" marB="914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b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b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b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b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4"/>
                  </a:ext>
                </a:extLst>
              </a:tr>
              <a:tr h="19929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Week 32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Churg-Strauss vasculitis</a:t>
                      </a:r>
                    </a:p>
                  </a:txBody>
                  <a:tcPr marL="274320" marT="9144" marB="914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1D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6"/>
                  </a:ext>
                </a:extLst>
              </a:tr>
              <a:tr h="19929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 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Week 44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Hepatitis C</a:t>
                      </a:r>
                    </a:p>
                  </a:txBody>
                  <a:tcPr marL="274320" marT="9144" marB="914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7"/>
                  </a:ext>
                </a:extLst>
              </a:tr>
              <a:tr h="19929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Week 48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Mesenteric vein thrombosis</a:t>
                      </a:r>
                    </a:p>
                  </a:txBody>
                  <a:tcPr marL="274320" marT="9144" marB="914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1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1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1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1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1D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8"/>
                  </a:ext>
                </a:extLst>
              </a:tr>
              <a:tr h="19929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Week 32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Epilepsy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0" marT="9144" marB="914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9"/>
                  </a:ext>
                </a:extLst>
              </a:tr>
              <a:tr h="19929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Week 24 </a:t>
                      </a:r>
                      <a:endParaRPr lang="en-US" alt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Depression</a:t>
                      </a:r>
                    </a:p>
                  </a:txBody>
                  <a:tcPr marL="274320" marT="9144" marB="914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1D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10"/>
                  </a:ext>
                </a:extLst>
              </a:tr>
              <a:tr h="19929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Week 20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Psychosis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0" marT="9144" marB="914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11"/>
                  </a:ext>
                </a:extLst>
              </a:tr>
              <a:tr h="317053">
                <a:tc gridSpan="7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Snapshot sub-reason = Discontinued for other reasons while</a:t>
                      </a:r>
                      <a:r>
                        <a:rPr lang="en-US" sz="15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&lt;50 c/mL</a:t>
                      </a:r>
                      <a:endParaRPr lang="en-US" sz="15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205" marR="35205" marT="9144" marB="9144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205" marR="35205" marT="9144" marB="9144" anchor="b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12"/>
                  </a:ext>
                </a:extLst>
              </a:tr>
              <a:tr h="224477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Subject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DC visit 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Primary</a:t>
                      </a:r>
                      <a:r>
                        <a:rPr lang="en-US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reason</a:t>
                      </a:r>
                      <a:endParaRPr lang="en-US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0" marR="12839" marT="8140" marB="8140" anchor="b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Sub-reason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205" marR="35205" marT="9144" marB="9144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205" marR="35205" marT="9144" marB="9144" anchor="b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13"/>
                  </a:ext>
                </a:extLst>
              </a:tr>
              <a:tr h="19730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Week 40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Withdrawal by subject </a:t>
                      </a:r>
                    </a:p>
                  </a:txBody>
                  <a:tcPr marL="274320" marR="12839" marT="8140" marB="814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1D7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Subject relocated 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1D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14"/>
                  </a:ext>
                </a:extLst>
              </a:tr>
              <a:tr h="19730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Week 80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Withdrawal by subject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0" marR="12839" marT="8140" marB="814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E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Subject relocated 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E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15"/>
                  </a:ext>
                </a:extLst>
              </a:tr>
              <a:tr h="19730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Week 12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Protocol deviation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0" marR="12839" marT="8140" marB="814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1D7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Prohibited medication use 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1D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16"/>
                  </a:ext>
                </a:extLst>
              </a:tr>
              <a:tr h="19730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Week 20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Protocol deviation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0" marR="12839" marT="8140" marB="814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E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Pregnancy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E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17"/>
                  </a:ext>
                </a:extLst>
              </a:tr>
              <a:tr h="19730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Week 64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Withdrawal by subject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0" marR="12839" marT="8140" marB="814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1D7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Frequency of visits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1D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18"/>
                  </a:ext>
                </a:extLst>
              </a:tr>
              <a:tr h="317053">
                <a:tc gridSpan="7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Snapshot sub-reason = Missing</a:t>
                      </a:r>
                      <a:r>
                        <a:rPr lang="en-US" sz="15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data during window but on study</a:t>
                      </a:r>
                      <a:endParaRPr lang="en-US" sz="15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205" marR="35205" marT="9144" marB="9144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205" marR="35205" marT="9144" marB="9144" anchor="b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19"/>
                  </a:ext>
                </a:extLst>
              </a:tr>
              <a:tr h="2083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Subject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Week 88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Week 96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Week 100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205" marR="35205" marT="9144" marB="9144" anchor="b">
                    <a:solidFill>
                      <a:srgbClr val="00206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Week104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205" marR="35205" marT="9144" marB="9144" anchor="b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20"/>
                  </a:ext>
                </a:extLst>
              </a:tr>
              <a:tr h="181173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&lt;40 c/mL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Missing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1D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&lt;40 c/mL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1D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&lt;40 c/mL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1D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21"/>
                  </a:ext>
                </a:extLst>
              </a:tr>
            </a:tbl>
          </a:graphicData>
        </a:graphic>
      </p:graphicFrame>
      <p:sp>
        <p:nvSpPr>
          <p:cNvPr id="37065" name="Title 3"/>
          <p:cNvSpPr>
            <a:spLocks noGrp="1"/>
          </p:cNvSpPr>
          <p:nvPr>
            <p:ph type="title"/>
          </p:nvPr>
        </p:nvSpPr>
        <p:spPr>
          <a:xfrm>
            <a:off x="518615" y="152400"/>
            <a:ext cx="7787185" cy="838200"/>
          </a:xfrm>
        </p:spPr>
        <p:txBody>
          <a:bodyPr anchor="t"/>
          <a:lstStyle/>
          <a:p>
            <a:r>
              <a:rPr lang="en-US" altLang="en-US" dirty="0"/>
              <a:t>LATTE-2 Week 96</a:t>
            </a:r>
            <a:br>
              <a:rPr lang="en-US" altLang="en-US" dirty="0"/>
            </a:br>
            <a:r>
              <a:rPr lang="en-US" altLang="en-US" sz="2400" dirty="0"/>
              <a:t>Q4W Arm: Snapshot No Data in Window Category</a:t>
            </a:r>
            <a:endParaRPr lang="en-US" altLang="en-US" dirty="0"/>
          </a:p>
        </p:txBody>
      </p:sp>
      <p:sp>
        <p:nvSpPr>
          <p:cNvPr id="4" name="Text Placeholder 32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33B250D9-A7FF-43CE-8E81-C110DA9CCDD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dirty="0"/>
              <a:t>Eron et al. IAS 2017; Paris, France. Slides MOAX0205LB.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F7D28677-0756-4875-9231-6648111FB483}"/>
              </a:ext>
            </a:extLst>
          </p:cNvPr>
          <p:cNvSpPr txBox="1">
            <a:spLocks/>
          </p:cNvSpPr>
          <p:nvPr/>
        </p:nvSpPr>
        <p:spPr bwMode="auto">
          <a:xfrm>
            <a:off x="543791" y="5981300"/>
            <a:ext cx="835818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73075" indent="-2571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39763" indent="-15875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98513" indent="-1428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-"/>
              <a:def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22338" indent="-114300" algn="l" defTabSz="923925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668338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000">
                <a:solidFill>
                  <a:schemeClr val="bg2"/>
                </a:solidFill>
                <a:latin typeface="+mn-lt"/>
                <a:cs typeface="+mn-cs"/>
              </a:defRPr>
            </a:lvl6pPr>
            <a:lvl7pPr marL="14478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7pPr>
            <a:lvl8pPr marL="19050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8pPr>
            <a:lvl9pPr marL="23622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>
              <a:spcAft>
                <a:spcPct val="0"/>
              </a:spcAft>
            </a:pPr>
            <a:r>
              <a:rPr lang="en-US" altLang="en-US" sz="1000" kern="1200" dirty="0"/>
              <a:t>AE, adverse event; DC, discontinuation. 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271100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B1A6D447-5DCE-403D-84BC-97E48B0762F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dirty="0"/>
              <a:t>Eron et al. IAS 2017; Paris, France. Slides MOAX0205LB.</a:t>
            </a:r>
          </a:p>
        </p:txBody>
      </p:sp>
      <p:sp>
        <p:nvSpPr>
          <p:cNvPr id="27650" name="Content Placeholder 1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2438400"/>
          </a:xfrm>
        </p:spPr>
        <p:txBody>
          <a:bodyPr/>
          <a:lstStyle/>
          <a:p>
            <a:r>
              <a:rPr lang="en-US" altLang="en-US" sz="2800" dirty="0">
                <a:latin typeface="Arial" charset="0"/>
                <a:cs typeface="Arial" charset="0"/>
              </a:rPr>
              <a:t>Through 96 Weeks</a:t>
            </a:r>
          </a:p>
          <a:p>
            <a:pPr lvl="1"/>
            <a:r>
              <a:rPr lang="en-US" altLang="en-US" sz="2400" dirty="0">
                <a:latin typeface="Arial" charset="0"/>
                <a:cs typeface="Arial" charset="0"/>
              </a:rPr>
              <a:t>2 PDVFs Q8W</a:t>
            </a:r>
          </a:p>
          <a:p>
            <a:pPr lvl="2"/>
            <a:r>
              <a:rPr lang="en-US" altLang="en-US" sz="2000" dirty="0">
                <a:latin typeface="Arial" charset="0"/>
                <a:cs typeface="Arial" charset="0"/>
              </a:rPr>
              <a:t>1 without treatment emergent resistance (Week 4)</a:t>
            </a:r>
            <a:r>
              <a:rPr lang="en-US" altLang="en-US" sz="2000" baseline="30000" dirty="0">
                <a:latin typeface="Arial" charset="0"/>
                <a:cs typeface="Arial" charset="0"/>
              </a:rPr>
              <a:t>b</a:t>
            </a:r>
            <a:endParaRPr lang="en-US" altLang="en-US" sz="2000" dirty="0">
              <a:latin typeface="Arial" charset="0"/>
              <a:cs typeface="Arial" charset="0"/>
            </a:endParaRPr>
          </a:p>
          <a:p>
            <a:pPr lvl="2"/>
            <a:r>
              <a:rPr lang="en-US" altLang="en-US" sz="2000" dirty="0">
                <a:latin typeface="Arial" charset="0"/>
                <a:cs typeface="Arial" charset="0"/>
              </a:rPr>
              <a:t>1 with INI + NNRTI mutations (Week 48)</a:t>
            </a:r>
            <a:r>
              <a:rPr lang="en-US" altLang="en-US" sz="2000" baseline="30000" dirty="0">
                <a:latin typeface="Arial" charset="0"/>
                <a:cs typeface="Arial" charset="0"/>
              </a:rPr>
              <a:t>c</a:t>
            </a:r>
            <a:endParaRPr lang="en-US" altLang="en-US" sz="2000" dirty="0">
              <a:latin typeface="Arial" charset="0"/>
              <a:cs typeface="Arial" charset="0"/>
            </a:endParaRPr>
          </a:p>
          <a:p>
            <a:pPr lvl="1"/>
            <a:r>
              <a:rPr lang="en-US" altLang="en-US" sz="2400" dirty="0">
                <a:latin typeface="Arial" charset="0"/>
                <a:cs typeface="Arial" charset="0"/>
              </a:rPr>
              <a:t>No PDVFs Q4W</a:t>
            </a:r>
          </a:p>
          <a:p>
            <a:pPr lvl="1"/>
            <a:r>
              <a:rPr lang="en-US" altLang="en-US" sz="2400" dirty="0">
                <a:latin typeface="Arial" charset="0"/>
                <a:cs typeface="Arial" charset="0"/>
              </a:rPr>
              <a:t>1 PDVF Oral CAB + NRTIs (Week 8)</a:t>
            </a:r>
          </a:p>
          <a:p>
            <a:pPr lvl="2"/>
            <a:r>
              <a:rPr lang="en-US" altLang="en-US" sz="2200" dirty="0">
                <a:latin typeface="Arial" charset="0"/>
                <a:cs typeface="Arial" charset="0"/>
              </a:rPr>
              <a:t>No treatment emergent resistance</a:t>
            </a:r>
            <a:endParaRPr lang="en-US" altLang="en-US" sz="2000" dirty="0">
              <a:latin typeface="Arial" charset="0"/>
              <a:cs typeface="Arial" charset="0"/>
            </a:endParaRPr>
          </a:p>
          <a:p>
            <a:r>
              <a:rPr lang="en-US" altLang="en-US" sz="2600" dirty="0">
                <a:latin typeface="Arial" charset="0"/>
                <a:cs typeface="Arial" charset="0"/>
              </a:rPr>
              <a:t>No additional PDVFs occurred after Week 48 in any arm</a:t>
            </a:r>
          </a:p>
          <a:p>
            <a:endParaRPr lang="en-US" altLang="en-US" sz="1600" dirty="0">
              <a:latin typeface="Arial" charset="0"/>
              <a:cs typeface="Arial" charset="0"/>
            </a:endParaRPr>
          </a:p>
          <a:p>
            <a:endParaRPr lang="en-US" altLang="en-US" sz="1600" dirty="0">
              <a:latin typeface="Arial" charset="0"/>
              <a:cs typeface="Arial" charset="0"/>
            </a:endParaRPr>
          </a:p>
        </p:txBody>
      </p:sp>
      <p:sp>
        <p:nvSpPr>
          <p:cNvPr id="7" name="Content Placeholder 4"/>
          <p:cNvSpPr txBox="1">
            <a:spLocks/>
          </p:cNvSpPr>
          <p:nvPr/>
        </p:nvSpPr>
        <p:spPr bwMode="auto">
          <a:xfrm>
            <a:off x="542264" y="5213076"/>
            <a:ext cx="8382000" cy="1015663"/>
          </a:xfrm>
          <a:prstGeom prst="rect">
            <a:avLst/>
          </a:prstGeom>
          <a:noFill/>
          <a:ln>
            <a:noFill/>
          </a:ln>
          <a:extLst/>
        </p:spPr>
        <p:txBody>
          <a:bodyPr lIns="91440" tIns="45720" rIns="91440" bIns="45720">
            <a:spAutoFit/>
          </a:bodyPr>
          <a:lstStyle>
            <a:lvl1pPr marL="190500" indent="-19050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73075" indent="-2571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39763" indent="-15875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98513" indent="-1428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-"/>
              <a:def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22338" indent="-114300" algn="l" defTabSz="923925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668338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000">
                <a:solidFill>
                  <a:schemeClr val="bg2"/>
                </a:solidFill>
                <a:latin typeface="+mn-lt"/>
                <a:cs typeface="+mn-cs"/>
              </a:defRPr>
            </a:lvl6pPr>
            <a:lvl7pPr marL="14478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7pPr>
            <a:lvl8pPr marL="19050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8pPr>
            <a:lvl9pPr marL="23622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marL="0" indent="0" eaLnBrk="1" hangingPunct="1">
              <a:spcAft>
                <a:spcPct val="0"/>
              </a:spcAft>
              <a:buClrTx/>
              <a:buSzTx/>
              <a:buNone/>
              <a:defRPr/>
            </a:pPr>
            <a:r>
              <a:rPr lang="en-US" altLang="en-US" sz="1000" dirty="0">
                <a:latin typeface="Arial" charset="0"/>
                <a:cs typeface="Arial" charset="0"/>
              </a:rPr>
              <a:t>CAB, cabotegravir; FC, fold change; </a:t>
            </a:r>
            <a:r>
              <a:rPr lang="en-US" altLang="en-US" sz="1000" dirty="0" err="1">
                <a:latin typeface="Arial" charset="0"/>
                <a:cs typeface="Arial" charset="0"/>
              </a:rPr>
              <a:t>INI</a:t>
            </a:r>
            <a:r>
              <a:rPr lang="en-US" altLang="en-US" sz="1000" dirty="0">
                <a:latin typeface="Arial" charset="0"/>
                <a:cs typeface="Arial" charset="0"/>
              </a:rPr>
              <a:t>, integrase inhibitor; ITT-ME, intent-to-treat maintenance exposed; </a:t>
            </a:r>
            <a:r>
              <a:rPr lang="en-US" altLang="en-US" sz="1000" dirty="0" err="1">
                <a:latin typeface="Arial" charset="0"/>
                <a:cs typeface="Arial" charset="0"/>
              </a:rPr>
              <a:t>NRTI</a:t>
            </a:r>
            <a:r>
              <a:rPr lang="en-US" altLang="en-US" sz="1000" dirty="0">
                <a:latin typeface="Arial" charset="0"/>
                <a:cs typeface="Arial" charset="0"/>
              </a:rPr>
              <a:t>, nucleoside reverse transcriptase inhibitor; </a:t>
            </a:r>
            <a:r>
              <a:rPr lang="en-US" altLang="en-US" sz="1000" dirty="0" err="1">
                <a:latin typeface="Arial" charset="0"/>
                <a:cs typeface="Arial" charset="0"/>
              </a:rPr>
              <a:t>NNRTI</a:t>
            </a:r>
            <a:r>
              <a:rPr lang="en-US" altLang="en-US" sz="1000" dirty="0">
                <a:latin typeface="Arial" charset="0"/>
                <a:cs typeface="Arial" charset="0"/>
              </a:rPr>
              <a:t>, non-nucleoside reverse transcriptase inhibitor; </a:t>
            </a:r>
            <a:r>
              <a:rPr lang="en-US" altLang="en-US" sz="1000" dirty="0" err="1">
                <a:latin typeface="Arial" charset="0"/>
                <a:cs typeface="Arial" charset="0"/>
              </a:rPr>
              <a:t>PDVF</a:t>
            </a:r>
            <a:r>
              <a:rPr lang="en-US" altLang="en-US" sz="1000" dirty="0">
                <a:latin typeface="Arial" charset="0"/>
                <a:cs typeface="Arial" charset="0"/>
              </a:rPr>
              <a:t>, protocol-defined virologic failure; Q4W, every 4 weeks; Q8W, every 8 weeks; </a:t>
            </a:r>
            <a:r>
              <a:rPr lang="en-US" altLang="en-US" sz="1000" dirty="0" err="1">
                <a:latin typeface="Arial" charset="0"/>
                <a:cs typeface="Arial" charset="0"/>
              </a:rPr>
              <a:t>RPV</a:t>
            </a:r>
            <a:r>
              <a:rPr lang="en-US" altLang="en-US" sz="1000" dirty="0">
                <a:latin typeface="Arial" charset="0"/>
                <a:cs typeface="Arial" charset="0"/>
              </a:rPr>
              <a:t>, rilpivirine.</a:t>
            </a:r>
            <a:br>
              <a:rPr lang="en-US" altLang="en-US" sz="1000" dirty="0">
                <a:latin typeface="Arial" charset="0"/>
                <a:cs typeface="Arial" charset="0"/>
              </a:rPr>
            </a:br>
            <a:r>
              <a:rPr lang="en-US" altLang="en-US" sz="1000" baseline="30000" dirty="0" err="1">
                <a:latin typeface="Arial" charset="0"/>
                <a:cs typeface="Arial" charset="0"/>
              </a:rPr>
              <a:t>a</a:t>
            </a:r>
            <a:r>
              <a:rPr lang="en-US" altLang="en-US" sz="1000" dirty="0" err="1">
                <a:latin typeface="Arial" charset="0"/>
                <a:cs typeface="Arial" charset="0"/>
              </a:rPr>
              <a:t>PDVF</a:t>
            </a:r>
            <a:r>
              <a:rPr lang="en-US" altLang="en-US" sz="1000" dirty="0">
                <a:latin typeface="Arial" charset="0"/>
                <a:cs typeface="Arial" charset="0"/>
              </a:rPr>
              <a:t>: &lt;1.0 log</a:t>
            </a:r>
            <a:r>
              <a:rPr lang="en-US" altLang="en-US" sz="1000" baseline="-25000" dirty="0">
                <a:latin typeface="Arial" charset="0"/>
                <a:cs typeface="Arial" charset="0"/>
              </a:rPr>
              <a:t>10</a:t>
            </a:r>
            <a:r>
              <a:rPr lang="en-US" altLang="en-US" sz="1000" dirty="0">
                <a:latin typeface="Arial" charset="0"/>
                <a:cs typeface="Arial" charset="0"/>
              </a:rPr>
              <a:t> c/mL decrease in plasma HIV-1 RNA by Week 4, OR confirmed HIV-1 RNA ≥200 c/mL after prior suppression to &lt;200 c/mL, OR &gt;0.5 log</a:t>
            </a:r>
            <a:r>
              <a:rPr lang="en-US" altLang="en-US" sz="1000" baseline="-25000" dirty="0">
                <a:latin typeface="Arial" charset="0"/>
                <a:cs typeface="Arial" charset="0"/>
              </a:rPr>
              <a:t>10</a:t>
            </a:r>
            <a:r>
              <a:rPr lang="en-US" altLang="en-US" sz="1000" dirty="0">
                <a:latin typeface="Arial" charset="0"/>
                <a:cs typeface="Arial" charset="0"/>
              </a:rPr>
              <a:t> c/mL increase from nadir HIV-1 RNA value ≥200 c/</a:t>
            </a:r>
            <a:r>
              <a:rPr lang="en-US" altLang="en-US" sz="1000" dirty="0" err="1">
                <a:latin typeface="Arial" charset="0"/>
                <a:cs typeface="Arial" charset="0"/>
              </a:rPr>
              <a:t>mL.</a:t>
            </a:r>
            <a:r>
              <a:rPr lang="en-US" altLang="en-US" sz="1000" dirty="0">
                <a:latin typeface="Arial" charset="0"/>
                <a:cs typeface="Arial" charset="0"/>
              </a:rPr>
              <a:t> </a:t>
            </a:r>
            <a:r>
              <a:rPr lang="en-US" altLang="en-US" sz="1000" baseline="30000" dirty="0" err="1">
                <a:latin typeface="Arial" charset="0"/>
                <a:cs typeface="Arial" charset="0"/>
              </a:rPr>
              <a:t>b</a:t>
            </a:r>
            <a:r>
              <a:rPr lang="en-US" altLang="en-US" sz="1000" dirty="0" err="1">
                <a:latin typeface="Arial" charset="0"/>
                <a:cs typeface="Arial" charset="0"/>
              </a:rPr>
              <a:t>N</a:t>
            </a:r>
            <a:r>
              <a:rPr lang="en-US" altLang="en-US" sz="1000" dirty="0" err="1"/>
              <a:t>o</a:t>
            </a:r>
            <a:r>
              <a:rPr lang="en-US" altLang="en-US" sz="1000" dirty="0"/>
              <a:t> detectable RPV at Week 4 and Week 8, suggesting maladministration at Day 1. </a:t>
            </a:r>
            <a:r>
              <a:rPr lang="en-US" altLang="en-US" sz="1000" baseline="30000" dirty="0" err="1"/>
              <a:t>c</a:t>
            </a:r>
            <a:r>
              <a:rPr lang="en-US" altLang="en-US" sz="1000" dirty="0" err="1"/>
              <a:t>NNRTI</a:t>
            </a:r>
            <a:r>
              <a:rPr lang="en-US" altLang="en-US" sz="1000" dirty="0"/>
              <a:t>—K103N, E138G, and K238T (FC RPV=3.3; etravirine=1.9); INI—Q148R (FC CAB=5.1; dolutegravir=1.38).</a:t>
            </a:r>
            <a:endParaRPr lang="en-US" altLang="en-US" sz="1000" kern="0" dirty="0">
              <a:latin typeface="Arial" charset="0"/>
              <a:cs typeface="Arial" charset="0"/>
            </a:endParaRPr>
          </a:p>
        </p:txBody>
      </p:sp>
      <p:sp>
        <p:nvSpPr>
          <p:cNvPr id="27651" name="Title 1"/>
          <p:cNvSpPr>
            <a:spLocks noGrp="1"/>
          </p:cNvSpPr>
          <p:nvPr>
            <p:ph type="title"/>
          </p:nvPr>
        </p:nvSpPr>
        <p:spPr>
          <a:xfrm>
            <a:off x="533399" y="152400"/>
            <a:ext cx="7717465" cy="838200"/>
          </a:xfrm>
        </p:spPr>
        <p:txBody>
          <a:bodyPr/>
          <a:lstStyle/>
          <a:p>
            <a:r>
              <a:rPr lang="en-US" altLang="en-US" sz="2900" dirty="0">
                <a:latin typeface="Arial" charset="0"/>
                <a:cs typeface="Arial" charset="0"/>
              </a:rPr>
              <a:t>Protocol-Defined Virologic Failure (</a:t>
            </a:r>
            <a:r>
              <a:rPr lang="en-US" altLang="en-US" sz="2900" dirty="0" err="1">
                <a:latin typeface="Arial" charset="0"/>
                <a:cs typeface="Arial" charset="0"/>
              </a:rPr>
              <a:t>PDVF</a:t>
            </a:r>
            <a:r>
              <a:rPr lang="en-US" altLang="en-US" sz="2900" dirty="0">
                <a:latin typeface="Arial" charset="0"/>
                <a:cs typeface="Arial" charset="0"/>
              </a:rPr>
              <a:t>)</a:t>
            </a:r>
            <a:r>
              <a:rPr lang="en-US" altLang="en-US" sz="2900" baseline="30000" dirty="0">
                <a:latin typeface="Arial" charset="0"/>
                <a:cs typeface="Arial" charset="0"/>
              </a:rPr>
              <a:t>a</a:t>
            </a:r>
            <a:r>
              <a:rPr lang="en-US" altLang="en-US" dirty="0">
                <a:latin typeface="Arial" charset="0"/>
                <a:cs typeface="Arial" charset="0"/>
              </a:rPr>
              <a:t/>
            </a:r>
            <a:br>
              <a:rPr lang="en-US" altLang="en-US" dirty="0">
                <a:latin typeface="Arial" charset="0"/>
                <a:cs typeface="Arial" charset="0"/>
              </a:rPr>
            </a:br>
            <a:r>
              <a:rPr lang="en-US" altLang="en-US" sz="2800" dirty="0">
                <a:latin typeface="Arial" charset="0"/>
                <a:cs typeface="Arial" charset="0"/>
              </a:rPr>
              <a:t>ITT-ME</a:t>
            </a:r>
            <a:endParaRPr lang="en-US" altLang="en-US" sz="20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340109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543800" cy="838200"/>
          </a:xfrm>
        </p:spPr>
        <p:txBody>
          <a:bodyPr/>
          <a:lstStyle/>
          <a:p>
            <a:r>
              <a:rPr lang="en-US" altLang="en-US" dirty="0">
                <a:latin typeface="Arial" charset="0"/>
                <a:cs typeface="Arial" charset="0"/>
              </a:rPr>
              <a:t>Adverse Events and Labs Week 96</a:t>
            </a:r>
            <a:br>
              <a:rPr lang="en-US" altLang="en-US" dirty="0">
                <a:latin typeface="Arial" charset="0"/>
                <a:cs typeface="Arial" charset="0"/>
              </a:rPr>
            </a:br>
            <a:r>
              <a:rPr lang="en-US" altLang="en-US" sz="2800" dirty="0">
                <a:latin typeface="Arial" charset="0"/>
                <a:cs typeface="Arial" charset="0"/>
              </a:rPr>
              <a:t>Maintenance Period</a:t>
            </a:r>
          </a:p>
        </p:txBody>
      </p:sp>
      <p:sp>
        <p:nvSpPr>
          <p:cNvPr id="28676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533400" y="5488639"/>
            <a:ext cx="8358188" cy="746358"/>
          </a:xfrm>
        </p:spPr>
        <p:txBody>
          <a:bodyPr lIns="91440" tIns="45720" rIns="91440" bIns="45720">
            <a:spAutoFit/>
          </a:bodyPr>
          <a:lstStyle/>
          <a:p>
            <a:r>
              <a:rPr lang="en-US" altLang="en-US" sz="1000" dirty="0">
                <a:latin typeface="Arial" charset="0"/>
                <a:cs typeface="Arial" charset="0"/>
              </a:rPr>
              <a:t>AE, adverse event; CAB, cabotegravir; IM, intramuscular; ITT-ME, intent-to-treat maintenance exposed; </a:t>
            </a:r>
            <a:r>
              <a:rPr lang="en-US" altLang="en-US" sz="1000" dirty="0" err="1">
                <a:latin typeface="Arial" charset="0"/>
                <a:cs typeface="Arial" charset="0"/>
              </a:rPr>
              <a:t>ISR</a:t>
            </a:r>
            <a:r>
              <a:rPr lang="en-US" altLang="en-US" sz="1000" dirty="0">
                <a:latin typeface="Arial" charset="0"/>
                <a:cs typeface="Arial" charset="0"/>
              </a:rPr>
              <a:t>, injection-site reaction; </a:t>
            </a:r>
            <a:br>
              <a:rPr lang="en-US" altLang="en-US" sz="1000" dirty="0">
                <a:latin typeface="Arial" charset="0"/>
                <a:cs typeface="Arial" charset="0"/>
              </a:rPr>
            </a:br>
            <a:r>
              <a:rPr lang="en-US" altLang="en-US" sz="1000" dirty="0">
                <a:latin typeface="Arial" charset="0"/>
                <a:cs typeface="Arial" charset="0"/>
              </a:rPr>
              <a:t>Q4W, every 4 weeks; Q8W, every 8 weeks. </a:t>
            </a:r>
          </a:p>
          <a:p>
            <a:r>
              <a:rPr lang="en-US" altLang="en-US" sz="1000" baseline="30000" dirty="0">
                <a:latin typeface="Arial" charset="0"/>
                <a:cs typeface="Arial" charset="0"/>
              </a:rPr>
              <a:t>a</a:t>
            </a:r>
            <a:r>
              <a:rPr lang="en-US" altLang="en-US" sz="1000" dirty="0">
                <a:latin typeface="Arial" charset="0"/>
                <a:cs typeface="Arial" charset="0"/>
              </a:rPr>
              <a:t>Q8W: influenza-like illness, chills, and pain; Q4W: influenza-like illness, rash, depression, QT prolongation, and psychosis. </a:t>
            </a:r>
            <a:r>
              <a:rPr lang="en-US" altLang="en-US" sz="1000" baseline="30000" dirty="0">
                <a:latin typeface="Arial" charset="0"/>
                <a:cs typeface="Arial" charset="0"/>
              </a:rPr>
              <a:t>b</a:t>
            </a:r>
            <a:r>
              <a:rPr lang="en-US" altLang="en-US" sz="1000" dirty="0">
                <a:latin typeface="Arial" charset="0"/>
                <a:cs typeface="Arial" charset="0"/>
              </a:rPr>
              <a:t>One death (epilepsy). </a:t>
            </a:r>
            <a:r>
              <a:rPr lang="en-US" altLang="en-US" sz="1000" baseline="30000" dirty="0">
                <a:latin typeface="Arial" charset="0"/>
                <a:cs typeface="Arial" charset="0"/>
              </a:rPr>
              <a:t>c</a:t>
            </a:r>
            <a:r>
              <a:rPr lang="en-US" altLang="en-US" sz="1000" dirty="0">
                <a:latin typeface="Arial" charset="0"/>
                <a:cs typeface="Arial" charset="0"/>
              </a:rPr>
              <a:t>Maintenance emergent. </a:t>
            </a:r>
          </a:p>
        </p:txBody>
      </p:sp>
      <p:graphicFrame>
        <p:nvGraphicFramePr>
          <p:cNvPr id="6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21939962"/>
              </p:ext>
            </p:extLst>
          </p:nvPr>
        </p:nvGraphicFramePr>
        <p:xfrm>
          <a:off x="447675" y="1219200"/>
          <a:ext cx="8358189" cy="38857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3293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0"/>
                    </a:ext>
                  </a:extLst>
                </a:gridCol>
                <a:gridCol w="1238724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1"/>
                    </a:ext>
                  </a:extLst>
                </a:gridCol>
                <a:gridCol w="1238724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2"/>
                    </a:ext>
                  </a:extLst>
                </a:gridCol>
                <a:gridCol w="1238724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3"/>
                    </a:ext>
                  </a:extLst>
                </a:gridCol>
                <a:gridCol w="1238724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4"/>
                    </a:ext>
                  </a:extLst>
                </a:gridCol>
              </a:tblGrid>
              <a:tr h="521147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ITT-ME</a:t>
                      </a:r>
                      <a:r>
                        <a:rPr lang="en-US" sz="16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population, n </a:t>
                      </a:r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(%)</a:t>
                      </a:r>
                    </a:p>
                  </a:txBody>
                  <a:tcPr marL="9893" marR="9893" marT="36546" marB="27410" anchor="b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latin typeface="+mn-lt"/>
                        </a:rPr>
                        <a:t>Q8W IM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latin typeface="+mn-lt"/>
                        </a:rPr>
                        <a:t> (n=115)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893" marR="9893" marT="36546" marB="27410" anchor="b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latin typeface="+mn-lt"/>
                        </a:rPr>
                        <a:t>Q4W IM </a:t>
                      </a:r>
                      <a:br>
                        <a:rPr lang="en-US" sz="1600" kern="1200" dirty="0">
                          <a:latin typeface="+mn-lt"/>
                        </a:rPr>
                      </a:br>
                      <a:r>
                        <a:rPr lang="en-US" sz="1600" kern="1200" dirty="0">
                          <a:latin typeface="+mn-lt"/>
                        </a:rPr>
                        <a:t>(n=115)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893" marR="9893" marT="36546" marB="27410" anchor="b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latin typeface="+mn-lt"/>
                        </a:rPr>
                        <a:t>Oral</a:t>
                      </a:r>
                      <a:r>
                        <a:rPr lang="en-US" sz="1600" kern="1200" baseline="0" dirty="0">
                          <a:latin typeface="+mn-lt"/>
                        </a:rPr>
                        <a:t> CAB</a:t>
                      </a:r>
                      <a:br>
                        <a:rPr lang="en-US" sz="1600" kern="1200" baseline="0" dirty="0">
                          <a:latin typeface="+mn-lt"/>
                        </a:rPr>
                      </a:br>
                      <a:r>
                        <a:rPr lang="en-US" sz="1600" kern="1200" baseline="0" dirty="0">
                          <a:latin typeface="+mn-lt"/>
                        </a:rPr>
                        <a:t>(n=56)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893" marR="9893" marT="36546" marB="27410" anchor="b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IM subtotal 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(N=230)</a:t>
                      </a:r>
                    </a:p>
                  </a:txBody>
                  <a:tcPr marL="9893" marR="9893" marT="36546" marB="27410" anchor="b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183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0"/>
                  </a:ext>
                </a:extLst>
              </a:tr>
              <a:tr h="521147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Drug-related</a:t>
                      </a:r>
                      <a:r>
                        <a:rPr lang="en-US" sz="1600" baseline="0" dirty="0"/>
                        <a:t> AEs, excluding ISRs (≥3%)</a:t>
                      </a:r>
                      <a:endParaRPr lang="en-US" sz="1600" dirty="0"/>
                    </a:p>
                  </a:txBody>
                  <a:tcPr marL="94976" marR="94976" marT="36546" marB="2741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lang="en-US" sz="1600" dirty="0"/>
                    </a:p>
                  </a:txBody>
                  <a:tcPr marL="94976" marR="94976" marT="36546" marB="2741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lang="en-US" sz="1600" dirty="0"/>
                    </a:p>
                  </a:txBody>
                  <a:tcPr marL="94976" marR="94976" marT="36546" marB="2741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lang="en-US" sz="1600" dirty="0"/>
                    </a:p>
                  </a:txBody>
                  <a:tcPr marL="94976" marR="94976" marT="36546" marB="2741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lang="en-US" sz="1600" dirty="0"/>
                    </a:p>
                  </a:txBody>
                  <a:tcPr marL="94976" marR="94976" marT="36546" marB="2741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1"/>
                  </a:ext>
                </a:extLst>
              </a:tr>
              <a:tr h="256006">
                <a:tc>
                  <a:txBody>
                    <a:bodyPr/>
                    <a:lstStyle/>
                    <a:p>
                      <a:pPr marL="0" marR="0" indent="457200" algn="l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Pyrexia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2741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(3)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2741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 (6)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2741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2741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 (5)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2741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2"/>
                  </a:ext>
                </a:extLst>
              </a:tr>
              <a:tr h="256006">
                <a:tc>
                  <a:txBody>
                    <a:bodyPr/>
                    <a:lstStyle/>
                    <a:p>
                      <a:pPr marL="0" marR="0" indent="457200" algn="l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Headache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2741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(3)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2741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(3)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2741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(4)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2741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 (3)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2741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3"/>
                  </a:ext>
                </a:extLst>
              </a:tr>
              <a:tr h="256006">
                <a:tc>
                  <a:txBody>
                    <a:bodyPr/>
                    <a:lstStyle/>
                    <a:p>
                      <a:pPr marL="0" marR="0" indent="457200" algn="l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Influenza-like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illness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2741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 (3)</a:t>
                      </a:r>
                    </a:p>
                  </a:txBody>
                  <a:tcPr marL="68580" marR="68580" marT="0" marB="2741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 (3)</a:t>
                      </a:r>
                    </a:p>
                  </a:txBody>
                  <a:tcPr marL="68580" marR="68580" marT="0" marB="2741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0" marB="2741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 (3)</a:t>
                      </a:r>
                    </a:p>
                  </a:txBody>
                  <a:tcPr marL="68580" marR="68580" marT="0" marB="2741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4"/>
                  </a:ext>
                </a:extLst>
              </a:tr>
              <a:tr h="256006">
                <a:tc>
                  <a:txBody>
                    <a:bodyPr/>
                    <a:lstStyle/>
                    <a:p>
                      <a:pPr marL="0" marR="0" indent="457200" algn="l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Fatigue</a:t>
                      </a:r>
                    </a:p>
                  </a:txBody>
                  <a:tcPr marL="0" marR="0" marT="0" marB="2741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(2)</a:t>
                      </a:r>
                    </a:p>
                  </a:txBody>
                  <a:tcPr marL="68580" marR="68580" marT="0" marB="2741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 (3)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2741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(2)</a:t>
                      </a:r>
                    </a:p>
                  </a:txBody>
                  <a:tcPr marL="68580" marR="68580" marT="0" marB="2741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 (2)</a:t>
                      </a:r>
                    </a:p>
                  </a:txBody>
                  <a:tcPr marL="68580" marR="68580" marT="0" marB="2741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5"/>
                  </a:ext>
                </a:extLst>
              </a:tr>
              <a:tr h="3352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Grade 3 and 4 AEs, 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excluding ISRs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4976" marR="94976" marT="36546" marB="2741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13 (11)</a:t>
                      </a:r>
                    </a:p>
                  </a:txBody>
                  <a:tcPr marT="45703" marB="4570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18 (16) </a:t>
                      </a:r>
                    </a:p>
                  </a:txBody>
                  <a:tcPr marT="45703" marB="4570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(7)</a:t>
                      </a:r>
                    </a:p>
                  </a:txBody>
                  <a:tcPr marT="45703" marB="4570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31 (13) </a:t>
                      </a:r>
                    </a:p>
                  </a:txBody>
                  <a:tcPr marT="45703" marB="4570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6"/>
                  </a:ext>
                </a:extLst>
              </a:tr>
              <a:tr h="521147">
                <a:tc>
                  <a:txBody>
                    <a:bodyPr/>
                    <a:lstStyle/>
                    <a:p>
                      <a:pPr marL="347472" indent="0">
                        <a:lnSpc>
                          <a:spcPts val="1800"/>
                        </a:lnSpc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Drug-related grade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3/4 AEs,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excluding ISRs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4976" marR="94976" marT="36546" marB="2741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2 (2)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4976" marR="94976" marT="36546" marB="2741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 (4)</a:t>
                      </a:r>
                    </a:p>
                  </a:txBody>
                  <a:tcPr marL="94976" marR="94976" marT="36546" marB="2741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(2)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4976" marR="94976" marT="36546" marB="2741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 (3)</a:t>
                      </a:r>
                    </a:p>
                  </a:txBody>
                  <a:tcPr marL="94976" marR="94976" marT="36546" marB="2741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7"/>
                  </a:ext>
                </a:extLst>
              </a:tr>
              <a:tr h="335241">
                <a:tc>
                  <a:txBody>
                    <a:bodyPr/>
                    <a:lstStyle/>
                    <a:p>
                      <a:pPr marL="0" indent="0">
                        <a:lnSpc>
                          <a:spcPts val="1800"/>
                        </a:lnSpc>
                      </a:pPr>
                      <a:r>
                        <a:rPr lang="en-US" sz="1600" dirty="0"/>
                        <a:t>Serious</a:t>
                      </a:r>
                      <a:r>
                        <a:rPr lang="en-US" sz="1600" baseline="0" dirty="0"/>
                        <a:t> AEs </a:t>
                      </a:r>
                      <a:r>
                        <a:rPr lang="en-US" sz="1400" baseline="0" dirty="0"/>
                        <a:t>(none drug related)</a:t>
                      </a:r>
                      <a:endParaRPr lang="en-US" sz="1600" baseline="30000" dirty="0"/>
                    </a:p>
                  </a:txBody>
                  <a:tcPr marL="94976" marR="94976" marT="36546" marB="2741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11 (10)</a:t>
                      </a:r>
                    </a:p>
                  </a:txBody>
                  <a:tcPr marT="45703" marB="4570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11 (10)</a:t>
                      </a:r>
                      <a:r>
                        <a:rPr lang="en-US" sz="1600" baseline="30000" dirty="0"/>
                        <a:t> b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03" marB="4570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 (13) </a:t>
                      </a:r>
                    </a:p>
                  </a:txBody>
                  <a:tcPr marT="45703" marB="4570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22 (10) </a:t>
                      </a:r>
                    </a:p>
                  </a:txBody>
                  <a:tcPr marT="45703" marB="4570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8"/>
                  </a:ext>
                </a:extLst>
              </a:tr>
              <a:tr h="335241">
                <a:tc>
                  <a:txBody>
                    <a:bodyPr/>
                    <a:lstStyle/>
                    <a:p>
                      <a:pPr marL="0" indent="0">
                        <a:lnSpc>
                          <a:spcPts val="1800"/>
                        </a:lnSpc>
                      </a:pPr>
                      <a:r>
                        <a:rPr lang="en-US" sz="1600" dirty="0"/>
                        <a:t>AEs leading</a:t>
                      </a:r>
                      <a:r>
                        <a:rPr lang="en-US" sz="1600" baseline="0" dirty="0"/>
                        <a:t> to withdrawal</a:t>
                      </a:r>
                      <a:endParaRPr lang="en-US" sz="1600" baseline="30000" dirty="0"/>
                    </a:p>
                  </a:txBody>
                  <a:tcPr marL="94976" marR="94976" marT="36546" marB="2741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 (2)</a:t>
                      </a:r>
                    </a:p>
                  </a:txBody>
                  <a:tcPr marT="45703" marB="4570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 (7)</a:t>
                      </a:r>
                      <a:endParaRPr lang="en-US" sz="16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 marT="45703" marB="4570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 (2)</a:t>
                      </a:r>
                    </a:p>
                  </a:txBody>
                  <a:tcPr marT="45703" marB="4570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10 (4) </a:t>
                      </a:r>
                    </a:p>
                  </a:txBody>
                  <a:tcPr marT="45703" marB="4570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9"/>
                  </a:ext>
                </a:extLst>
              </a:tr>
              <a:tr h="292556">
                <a:tc>
                  <a:txBody>
                    <a:bodyPr/>
                    <a:lstStyle/>
                    <a:p>
                      <a:pPr marL="0" indent="0">
                        <a:lnSpc>
                          <a:spcPts val="1800"/>
                        </a:lnSpc>
                      </a:pP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Grade 3 and 4 labs</a:t>
                      </a:r>
                      <a:r>
                        <a:rPr lang="en-US" sz="1600" kern="1200" baseline="30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4976" marR="94976" marT="36549" marB="2741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</a:pPr>
                      <a:r>
                        <a:rPr lang="en-GB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 (19)</a:t>
                      </a:r>
                      <a:endParaRPr lang="en-GB" sz="1600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4976" marR="94976" marT="36549" marB="2741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</a:pP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33(29)</a:t>
                      </a:r>
                      <a:endParaRPr lang="en-US" sz="1600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4976" marR="94976" marT="36549" marB="2741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</a:pPr>
                      <a:r>
                        <a:rPr lang="en-GB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 (21) 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4976" marR="94976" marT="36549" marB="2741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</a:pPr>
                      <a:r>
                        <a:rPr lang="en-GB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55 (24)</a:t>
                      </a:r>
                      <a:endParaRPr lang="en-US" sz="1600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4976" marR="94976" marT="36549" marB="2741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10"/>
                  </a:ext>
                </a:extLst>
              </a:tr>
            </a:tbl>
          </a:graphicData>
        </a:graphic>
      </p:graphicFrame>
      <p:sp>
        <p:nvSpPr>
          <p:cNvPr id="8" name="Text Placeholder 8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1722A822-CC53-496D-95FF-821BC59C0A7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dirty="0"/>
              <a:t>Eron et al. IAS 2017; Paris, France. Slides MOAX0205LB.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787493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1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F36E7436-F2BD-4E3B-B90E-62722C3A7C39}"/>
              </a:ext>
            </a:extLst>
          </p:cNvPr>
          <p:cNvSpPr txBox="1">
            <a:spLocks/>
          </p:cNvSpPr>
          <p:nvPr/>
        </p:nvSpPr>
        <p:spPr>
          <a:xfrm>
            <a:off x="226987" y="4884448"/>
            <a:ext cx="8738635" cy="1143000"/>
          </a:xfrm>
          <a:prstGeom prst="rect">
            <a:avLst/>
          </a:prstGeom>
        </p:spPr>
        <p:txBody>
          <a:bodyPr/>
          <a:lstStyle/>
          <a:p>
            <a:pPr marL="190500" indent="-190500">
              <a:spcAft>
                <a:spcPts val="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/>
            </a:pPr>
            <a:r>
              <a:rPr lang="en-US" sz="1700" kern="0" spc="-10" dirty="0"/>
              <a:t>99% of ISR events were mild (84%) or moderate (15%), and 89% resolved within 7 days</a:t>
            </a:r>
          </a:p>
          <a:p>
            <a:pPr marL="190500" indent="-190500">
              <a:spcAft>
                <a:spcPts val="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/>
            </a:pPr>
            <a:r>
              <a:rPr lang="en-US" sz="1700" kern="0" spc="-10" dirty="0"/>
              <a:t>Most common ISR events: pain (66%), nodules (8%), swelling (6%), and pruritus (6%)</a:t>
            </a:r>
          </a:p>
          <a:p>
            <a:pPr marL="190500" indent="-190500">
              <a:spcAft>
                <a:spcPts val="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/>
            </a:pPr>
            <a:r>
              <a:rPr lang="en-US" sz="1700" kern="0" spc="-10" dirty="0"/>
              <a:t>2 of 230 subjects (&lt;1%) had an </a:t>
            </a:r>
            <a:r>
              <a:rPr lang="en-US" sz="1700" kern="0" spc="-10" dirty="0" err="1"/>
              <a:t>ISR</a:t>
            </a:r>
            <a:r>
              <a:rPr lang="en-US" sz="1700" kern="0" spc="-10" dirty="0"/>
              <a:t> that led to discontinuation (Q8W) through Week 96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CFAA6CC4-F403-452A-AC0A-5B076AE89E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28695624"/>
              </p:ext>
            </p:extLst>
          </p:nvPr>
        </p:nvGraphicFramePr>
        <p:xfrm>
          <a:off x="482601" y="664572"/>
          <a:ext cx="8404225" cy="3860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3078" name="Group 23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8EE6B28D-C1C1-48BB-B952-592E6C24B844}"/>
              </a:ext>
            </a:extLst>
          </p:cNvPr>
          <p:cNvGrpSpPr>
            <a:grpSpLocks/>
          </p:cNvGrpSpPr>
          <p:nvPr/>
        </p:nvGrpSpPr>
        <p:grpSpPr bwMode="auto">
          <a:xfrm>
            <a:off x="995521" y="3849103"/>
            <a:ext cx="7951630" cy="460134"/>
            <a:chOff x="698872" y="4977267"/>
            <a:chExt cx="7844612" cy="375072"/>
          </a:xfrm>
        </p:grpSpPr>
        <p:sp>
          <p:nvSpPr>
            <p:cNvPr id="3082" name="TextBox 21">
              <a:extLst>
                <a:ext uri="{FF2B5EF4-FFF2-40B4-BE49-F238E27FC236}">
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38EAE60D-97A0-4151-8FE9-8C146E601B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8872" y="4977267"/>
              <a:ext cx="7844612" cy="3010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200" dirty="0"/>
                <a:t>Day    4      8    12   16   20    24   28    32   36    40   44    48   52   56    60   64    68   72  </a:t>
              </a:r>
              <a:r>
                <a:rPr lang="en-US" altLang="en-US" sz="500" dirty="0"/>
                <a:t> </a:t>
              </a:r>
              <a:r>
                <a:rPr lang="en-US" altLang="en-US" sz="1200" dirty="0"/>
                <a:t> 76   80    84   88    92   96 </a:t>
              </a:r>
              <a:br>
                <a:rPr lang="en-US" altLang="en-US" sz="1200" dirty="0"/>
              </a:br>
              <a:r>
                <a:rPr lang="en-US" altLang="en-US" sz="1200" dirty="0"/>
                <a:t>  1</a:t>
              </a:r>
            </a:p>
          </p:txBody>
        </p:sp>
        <p:sp>
          <p:nvSpPr>
            <p:cNvPr id="37897" name="TextBox 22">
              <a:extLst>
                <a:ext uri="{FF2B5EF4-FFF2-40B4-BE49-F238E27FC236}">
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9F1F544D-5547-4F3E-B522-32DEF96855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7095" y="5182995"/>
              <a:ext cx="1524614" cy="16934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>
              <a:spAutoFit/>
            </a:bodyPr>
            <a:lstStyle>
              <a:lvl1pPr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•"/>
                <a:defRPr sz="2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-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923925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•"/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•"/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•"/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•"/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•"/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en-US" altLang="en-US" sz="1350" dirty="0"/>
                <a:t>Study visit, weeks</a:t>
              </a:r>
              <a:r>
                <a:rPr lang="en-US" altLang="en-US" sz="1200" dirty="0"/>
                <a:t> </a:t>
              </a:r>
            </a:p>
          </p:txBody>
        </p:sp>
      </p:grpSp>
      <p:grpSp>
        <p:nvGrpSpPr>
          <p:cNvPr id="3077" name="Group 20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C569281F-C513-478F-B547-00916879B67E}"/>
              </a:ext>
            </a:extLst>
          </p:cNvPr>
          <p:cNvGrpSpPr>
            <a:grpSpLocks/>
          </p:cNvGrpSpPr>
          <p:nvPr/>
        </p:nvGrpSpPr>
        <p:grpSpPr bwMode="auto">
          <a:xfrm>
            <a:off x="-420848" y="4156596"/>
            <a:ext cx="9412448" cy="526269"/>
            <a:chOff x="-743774" y="4969280"/>
            <a:chExt cx="10623942" cy="432699"/>
          </a:xfrm>
        </p:grpSpPr>
        <p:sp>
          <p:nvSpPr>
            <p:cNvPr id="3084" name="TextBox 14">
              <a:extLst>
                <a:ext uri="{FF2B5EF4-FFF2-40B4-BE49-F238E27FC236}">
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73A4D1CE-8BB9-47B6-939E-95C17B27E3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743774" y="4969280"/>
              <a:ext cx="2154141" cy="1265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000" b="1" dirty="0"/>
                <a:t>Subjects at visit</a:t>
              </a:r>
            </a:p>
          </p:txBody>
        </p:sp>
        <p:grpSp>
          <p:nvGrpSpPr>
            <p:cNvPr id="3085" name="Group 16">
              <a:extLst>
                <a:ext uri="{FF2B5EF4-FFF2-40B4-BE49-F238E27FC236}">
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C90F1D04-7918-414E-A452-162666F5C0C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33403" y="5114934"/>
              <a:ext cx="9913571" cy="287045"/>
              <a:chOff x="-33403" y="5114934"/>
              <a:chExt cx="9913571" cy="287045"/>
            </a:xfrm>
          </p:grpSpPr>
          <p:sp>
            <p:nvSpPr>
              <p:cNvPr id="3086" name="TextBox 13">
                <a:extLst>
                  <a:ext uri="{FF2B5EF4-FFF2-40B4-BE49-F238E27FC236}">
  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F692B674-FC3F-42BE-BD40-8FABE76C823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33403" y="5123619"/>
                <a:ext cx="9913571" cy="2783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sz="1100" dirty="0"/>
                  <a:t>Q8W IM        </a:t>
                </a:r>
                <a:r>
                  <a:rPr lang="en-US" altLang="en-US" sz="1000" dirty="0"/>
                  <a:t>115    115    114    —    113    —     112    —    112    —    111   —      111    —    110    —    110     —    109    —   109    —    110     —    109</a:t>
                </a:r>
                <a:endParaRPr lang="en-US" altLang="en-US" sz="1100" dirty="0"/>
              </a:p>
              <a:p>
                <a:r>
                  <a:rPr lang="en-US" altLang="en-US" sz="1100" dirty="0"/>
                  <a:t>Q4W IM        </a:t>
                </a:r>
                <a:r>
                  <a:rPr lang="en-US" altLang="en-US" sz="1000" dirty="0"/>
                  <a:t>115    115    115   114   112   111   109   109   107   107   105  105    104   104   104   104   102   103   103   102   99    100   101   101   101</a:t>
                </a:r>
                <a:endParaRPr lang="en-US" altLang="en-US" sz="1100" dirty="0"/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BBC2F52D-59F0-461C-A54D-0A02A9AA713B}"/>
                  </a:ext>
                </a:extLst>
              </p:cNvPr>
              <p:cNvSpPr/>
              <p:nvPr/>
            </p:nvSpPr>
            <p:spPr>
              <a:xfrm>
                <a:off x="657426" y="5114934"/>
                <a:ext cx="136179" cy="130400"/>
              </a:xfrm>
              <a:prstGeom prst="rect">
                <a:avLst/>
              </a:prstGeom>
              <a:solidFill>
                <a:schemeClr val="accent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158C1291-BB50-4BC6-A25B-201C70DAB01B}"/>
                  </a:ext>
                </a:extLst>
              </p:cNvPr>
              <p:cNvSpPr/>
              <p:nvPr/>
            </p:nvSpPr>
            <p:spPr>
              <a:xfrm>
                <a:off x="657426" y="5261691"/>
                <a:ext cx="136179" cy="124851"/>
              </a:xfrm>
              <a:prstGeom prst="rect">
                <a:avLst/>
              </a:prstGeom>
              <a:pattFill prst="wdUpDiag">
                <a:fgClr>
                  <a:schemeClr val="accent1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</p:grpSp>
      </p:grpSp>
      <p:sp>
        <p:nvSpPr>
          <p:cNvPr id="3075" name="Title 3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F61D1CBF-1FEA-4C4A-B4F6-59A179F54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738" y="76200"/>
            <a:ext cx="7662862" cy="838200"/>
          </a:xfrm>
        </p:spPr>
        <p:txBody>
          <a:bodyPr/>
          <a:lstStyle/>
          <a:p>
            <a:r>
              <a:rPr lang="en-US" altLang="en-US" dirty="0"/>
              <a:t>ISRs for CAB LA or RPV LA Over Time </a:t>
            </a:r>
          </a:p>
        </p:txBody>
      </p:sp>
      <p:sp>
        <p:nvSpPr>
          <p:cNvPr id="3076" name="Text Placeholder 6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05FAA34C-A01A-4D1B-A077-544E156B66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896944" y="1371663"/>
            <a:ext cx="3329354" cy="365125"/>
          </a:xfrm>
        </p:spPr>
        <p:txBody>
          <a:bodyPr/>
          <a:lstStyle/>
          <a:p>
            <a:pPr algn="ctr"/>
            <a:r>
              <a:rPr lang="en-US" altLang="en-US" dirty="0"/>
              <a:t>Bars represent incidence of onset ISR events relative to the most recent IM injection visit.  </a:t>
            </a:r>
          </a:p>
        </p:txBody>
      </p:sp>
      <p:sp>
        <p:nvSpPr>
          <p:cNvPr id="17" name="Text Placeholder 3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EBA64A88-F35F-4480-AC12-9CAA88A79471}"/>
              </a:ext>
            </a:extLst>
          </p:cNvPr>
          <p:cNvSpPr txBox="1">
            <a:spLocks/>
          </p:cNvSpPr>
          <p:nvPr/>
        </p:nvSpPr>
        <p:spPr>
          <a:xfrm>
            <a:off x="1487647" y="1036889"/>
            <a:ext cx="6146530" cy="457200"/>
          </a:xfrm>
          <a:prstGeom prst="rect">
            <a:avLst/>
          </a:prstGeom>
        </p:spPr>
        <p:txBody>
          <a:bodyPr/>
          <a:lstStyle>
            <a:lvl1pPr marL="190500" indent="-19050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73075" indent="-2571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39763" indent="-15875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98513" indent="-1428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-"/>
              <a:def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22338" indent="-114300" algn="l" defTabSz="923925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668338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000">
                <a:solidFill>
                  <a:schemeClr val="bg2"/>
                </a:solidFill>
                <a:latin typeface="+mn-lt"/>
                <a:cs typeface="+mn-cs"/>
              </a:defRPr>
            </a:lvl6pPr>
            <a:lvl7pPr marL="14478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7pPr>
            <a:lvl8pPr marL="19050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8pPr>
            <a:lvl9pPr marL="23622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  <a:defRPr/>
            </a:pPr>
            <a:r>
              <a:rPr lang="en-US" altLang="en-US" sz="1800" b="1" kern="0" dirty="0"/>
              <a:t>Overall ISR AE incidence</a:t>
            </a:r>
          </a:p>
          <a:p>
            <a:pPr marL="0" indent="0" algn="ctr">
              <a:buFont typeface="Arial" charset="0"/>
              <a:buNone/>
              <a:defRPr/>
            </a:pPr>
            <a:endParaRPr lang="en-US" altLang="en-US" sz="1800" b="1" kern="0" dirty="0"/>
          </a:p>
        </p:txBody>
      </p:sp>
      <p:sp>
        <p:nvSpPr>
          <p:cNvPr id="3081" name="Text Placeholder 2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575A5E86-E0C4-4254-ABCB-38FFFD76909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dirty="0"/>
              <a:t>Eron et al. IAS 2017; Paris, France. Slides MOAX0205LB.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0D23DD04-A3C1-49B9-BECD-139163D1CB57}"/>
              </a:ext>
            </a:extLst>
          </p:cNvPr>
          <p:cNvCxnSpPr/>
          <p:nvPr/>
        </p:nvCxnSpPr>
        <p:spPr>
          <a:xfrm>
            <a:off x="1382759" y="4033771"/>
            <a:ext cx="7498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ontent Placeholder 2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D16DA519-F087-465F-B4C1-EA070F9EC5BC}"/>
              </a:ext>
            </a:extLst>
          </p:cNvPr>
          <p:cNvSpPr txBox="1">
            <a:spLocks/>
          </p:cNvSpPr>
          <p:nvPr/>
        </p:nvSpPr>
        <p:spPr bwMode="auto">
          <a:xfrm>
            <a:off x="544033" y="5834887"/>
            <a:ext cx="83581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73075" indent="-2571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39763" indent="-15875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98513" indent="-1428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-"/>
              <a:def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22338" indent="-114300" algn="l" defTabSz="923925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668338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000">
                <a:solidFill>
                  <a:schemeClr val="bg2"/>
                </a:solidFill>
                <a:latin typeface="+mn-lt"/>
                <a:cs typeface="+mn-cs"/>
              </a:defRPr>
            </a:lvl6pPr>
            <a:lvl7pPr marL="14478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7pPr>
            <a:lvl8pPr marL="19050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8pPr>
            <a:lvl9pPr marL="23622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r>
              <a:rPr lang="en-US" altLang="en-US" sz="1000" kern="0" dirty="0">
                <a:latin typeface="Arial" charset="0"/>
                <a:cs typeface="Arial" charset="0"/>
              </a:rPr>
              <a:t>AE, adverse event; CAB, cabotegravir; IM, intramuscular; </a:t>
            </a:r>
            <a:r>
              <a:rPr lang="en-US" altLang="en-US" sz="1000" kern="0" dirty="0" err="1">
                <a:latin typeface="Arial" charset="0"/>
                <a:cs typeface="Arial" charset="0"/>
              </a:rPr>
              <a:t>ISR</a:t>
            </a:r>
            <a:r>
              <a:rPr lang="en-US" altLang="en-US" sz="1000" kern="0" dirty="0">
                <a:latin typeface="Arial" charset="0"/>
                <a:cs typeface="Arial" charset="0"/>
              </a:rPr>
              <a:t>, injection-site reaction; LA, long acting; Q4W, every 4 weeks; </a:t>
            </a:r>
            <a:br>
              <a:rPr lang="en-US" altLang="en-US" sz="1000" kern="0" dirty="0">
                <a:latin typeface="Arial" charset="0"/>
                <a:cs typeface="Arial" charset="0"/>
              </a:rPr>
            </a:br>
            <a:r>
              <a:rPr lang="en-US" altLang="en-US" sz="1000" kern="0" dirty="0">
                <a:latin typeface="Arial" charset="0"/>
                <a:cs typeface="Arial" charset="0"/>
              </a:rPr>
              <a:t>Q8W, every 8 weeks; </a:t>
            </a:r>
            <a:r>
              <a:rPr lang="en-US" altLang="en-US" sz="1000" kern="0" dirty="0" err="1">
                <a:latin typeface="Arial" charset="0"/>
                <a:cs typeface="Arial" charset="0"/>
              </a:rPr>
              <a:t>RPV</a:t>
            </a:r>
            <a:r>
              <a:rPr lang="en-US" altLang="en-US" sz="1000" kern="0" dirty="0">
                <a:latin typeface="Arial" charset="0"/>
                <a:cs typeface="Arial" charset="0"/>
              </a:rPr>
              <a:t>, rilpivirine. 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172196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itle 1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6B3386E8-0381-40C9-AA54-1A663BD40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52400"/>
            <a:ext cx="7543800" cy="838200"/>
          </a:xfrm>
        </p:spPr>
        <p:txBody>
          <a:bodyPr/>
          <a:lstStyle/>
          <a:p>
            <a:r>
              <a:rPr lang="en-US" altLang="en-US" sz="2800" dirty="0"/>
              <a:t>Patient-Reported Outcomes at Week 96 Maintenance Treatment</a:t>
            </a:r>
            <a:r>
              <a:rPr lang="en-US" altLang="en-US" sz="2800" baseline="30000" dirty="0"/>
              <a:t>a</a:t>
            </a:r>
          </a:p>
        </p:txBody>
      </p:sp>
      <p:sp>
        <p:nvSpPr>
          <p:cNvPr id="4101" name="Text Placeholder 2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ACED36BF-FC91-40B8-9F2E-C09E8002277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dirty="0"/>
              <a:t>Eron et al. IAS 2017; Paris, France. Slides MOAX0205LB.</a:t>
            </a:r>
          </a:p>
          <a:p>
            <a:endParaRPr lang="en-US" altLang="en-US" dirty="0"/>
          </a:p>
        </p:txBody>
      </p:sp>
      <p:sp>
        <p:nvSpPr>
          <p:cNvPr id="4102" name="Content Placeholder 2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AB2D3B4E-E983-47DF-9B83-9039D216CC1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3400" y="5835469"/>
            <a:ext cx="8358188" cy="400110"/>
          </a:xfrm>
        </p:spPr>
        <p:txBody>
          <a:bodyPr lIns="91440" tIns="45720" rIns="91440" bIns="45720">
            <a:spAutoFit/>
          </a:bodyPr>
          <a:lstStyle/>
          <a:p>
            <a:r>
              <a:rPr lang="en-US" altLang="en-US" sz="1000" dirty="0">
                <a:latin typeface="Arial" charset="0"/>
                <a:cs typeface="Arial" charset="0"/>
              </a:rPr>
              <a:t>CAB, cabotegravir; IM, intramuscular; LA, long acting; Q4W, every 4 weeks; Q8W, every 8 weeks; </a:t>
            </a:r>
            <a:r>
              <a:rPr lang="en-US" altLang="en-US" sz="1000" dirty="0" err="1">
                <a:latin typeface="Arial" charset="0"/>
                <a:cs typeface="Arial" charset="0"/>
              </a:rPr>
              <a:t>RPV</a:t>
            </a:r>
            <a:r>
              <a:rPr lang="en-US" altLang="en-US" sz="1000" dirty="0">
                <a:latin typeface="Arial" charset="0"/>
                <a:cs typeface="Arial" charset="0"/>
              </a:rPr>
              <a:t>, rilpivirine. </a:t>
            </a:r>
            <a:br>
              <a:rPr lang="en-US" altLang="en-US" sz="1000" dirty="0">
                <a:latin typeface="Arial" charset="0"/>
                <a:cs typeface="Arial" charset="0"/>
              </a:rPr>
            </a:br>
            <a:r>
              <a:rPr lang="en-US" altLang="en-US" sz="1000" baseline="30000" dirty="0" err="1"/>
              <a:t>a</a:t>
            </a:r>
            <a:r>
              <a:rPr lang="en-US" altLang="en-US" sz="1000" dirty="0" err="1"/>
              <a:t>Based</a:t>
            </a:r>
            <a:r>
              <a:rPr lang="en-US" altLang="en-US" sz="1000" dirty="0"/>
              <a:t> on observed case data set of subjects who completed HIV Treatment Satisfaction Questionnaire status version at Week 96.</a:t>
            </a:r>
          </a:p>
        </p:txBody>
      </p:sp>
      <p:sp>
        <p:nvSpPr>
          <p:cNvPr id="6" name="TextBox 14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966D6310-7B3B-470A-A31F-BFEBD9D91A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8188" y="1183528"/>
            <a:ext cx="2800350" cy="43021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23925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1400" b="1" dirty="0">
                <a:latin typeface="+mj-lt"/>
              </a:rPr>
              <a:t>How satisfied are you with </a:t>
            </a:r>
            <a:br>
              <a:rPr lang="en-US" altLang="en-US" sz="1400" b="1" dirty="0">
                <a:latin typeface="+mj-lt"/>
              </a:rPr>
            </a:br>
            <a:r>
              <a:rPr lang="en-US" altLang="en-US" sz="1400" b="1" dirty="0">
                <a:latin typeface="+mj-lt"/>
              </a:rPr>
              <a:t>your current treatment?</a:t>
            </a:r>
          </a:p>
        </p:txBody>
      </p:sp>
      <p:sp>
        <p:nvSpPr>
          <p:cNvPr id="44" name="TextBox 20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C95F9AFB-FAF5-40D0-9A37-220922C45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7174" y="1183528"/>
            <a:ext cx="3465512" cy="43021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23925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1400" b="1" dirty="0">
                <a:latin typeface="+mj-lt"/>
              </a:rPr>
              <a:t>How satisfied would you be to continue with your present form of treatment?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4DE60B4E-C7DA-4B9B-8FCF-CC6B440BD0E1}"/>
              </a:ext>
            </a:extLst>
          </p:cNvPr>
          <p:cNvSpPr/>
          <p:nvPr/>
        </p:nvSpPr>
        <p:spPr>
          <a:xfrm>
            <a:off x="1953885" y="5167762"/>
            <a:ext cx="5197414" cy="536883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26" name="TextBox 49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C6C7B96A-AF05-40BE-9BCF-53BB94A664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2460" y="5454383"/>
            <a:ext cx="115390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400" b="1" dirty="0"/>
              <a:t>Very satisfied</a:t>
            </a:r>
          </a:p>
        </p:txBody>
      </p:sp>
      <p:sp>
        <p:nvSpPr>
          <p:cNvPr id="4127" name="TextBox 50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40FAD8AF-6E69-444C-986A-0B3C017E93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3417" y="5454383"/>
            <a:ext cx="141199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400" b="1" dirty="0"/>
              <a:t>Very dissatisfied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115DBF8C-D7F9-4347-A462-24CFB1DACC69}"/>
              </a:ext>
            </a:extLst>
          </p:cNvPr>
          <p:cNvCxnSpPr>
            <a:cxnSpLocks/>
          </p:cNvCxnSpPr>
          <p:nvPr/>
        </p:nvCxnSpPr>
        <p:spPr bwMode="auto">
          <a:xfrm>
            <a:off x="3327133" y="5562105"/>
            <a:ext cx="2194696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B0CFD3E1-7D50-41CC-9328-7D2F486B658C}"/>
              </a:ext>
            </a:extLst>
          </p:cNvPr>
          <p:cNvGrpSpPr/>
          <p:nvPr/>
        </p:nvGrpSpPr>
        <p:grpSpPr>
          <a:xfrm>
            <a:off x="2950207" y="5213925"/>
            <a:ext cx="3060042" cy="246221"/>
            <a:chOff x="2945893" y="5416550"/>
            <a:chExt cx="3060042" cy="246221"/>
          </a:xfrm>
        </p:grpSpPr>
        <p:sp>
          <p:nvSpPr>
            <p:cNvPr id="4129" name="TextBox 1">
              <a:extLst>
                <a:ext uri="{FF2B5EF4-FFF2-40B4-BE49-F238E27FC236}">
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199EF27B-9742-4973-95D1-7902FB97D9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68130" y="5416550"/>
              <a:ext cx="293780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600" dirty="0"/>
                <a:t>6      5      4      3      2      1      0</a:t>
              </a:r>
            </a:p>
          </p:txBody>
        </p:sp>
        <p:sp>
          <p:nvSpPr>
            <p:cNvPr id="3" name="Rectangle 2">
              <a:extLst>
                <a:ext uri="{FF2B5EF4-FFF2-40B4-BE49-F238E27FC236}">
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78436B18-8F72-4CAB-B513-2C4567319379}"/>
                </a:ext>
              </a:extLst>
            </p:cNvPr>
            <p:cNvSpPr/>
            <p:nvPr/>
          </p:nvSpPr>
          <p:spPr>
            <a:xfrm>
              <a:off x="2945893" y="5494417"/>
              <a:ext cx="90487" cy="90487"/>
            </a:xfrm>
            <a:prstGeom prst="rect">
              <a:avLst/>
            </a:prstGeom>
            <a:solidFill>
              <a:srgbClr val="F0B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ABB0A1BE-FB27-4B22-B9C0-F9BA0F9493F1}"/>
                </a:ext>
              </a:extLst>
            </p:cNvPr>
            <p:cNvSpPr/>
            <p:nvPr/>
          </p:nvSpPr>
          <p:spPr>
            <a:xfrm>
              <a:off x="3393686" y="5493623"/>
              <a:ext cx="92075" cy="92075"/>
            </a:xfrm>
            <a:prstGeom prst="rect">
              <a:avLst/>
            </a:prstGeom>
            <a:solidFill>
              <a:srgbClr val="0098D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66A6D9E3-1C1B-45E7-8F21-DF4AB34C8B35}"/>
                </a:ext>
              </a:extLst>
            </p:cNvPr>
            <p:cNvSpPr/>
            <p:nvPr/>
          </p:nvSpPr>
          <p:spPr>
            <a:xfrm>
              <a:off x="3855078" y="5494417"/>
              <a:ext cx="92075" cy="90487"/>
            </a:xfrm>
            <a:prstGeom prst="rect">
              <a:avLst/>
            </a:prstGeom>
            <a:solidFill>
              <a:srgbClr val="F05A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7FDAB076-55EC-43E5-BD99-808B0A2E78D0}"/>
                </a:ext>
              </a:extLst>
            </p:cNvPr>
            <p:cNvSpPr/>
            <p:nvPr/>
          </p:nvSpPr>
          <p:spPr>
            <a:xfrm>
              <a:off x="4321922" y="5493623"/>
              <a:ext cx="92075" cy="92075"/>
            </a:xfrm>
            <a:prstGeom prst="rect">
              <a:avLst/>
            </a:prstGeom>
            <a:solidFill>
              <a:srgbClr val="3333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610823E2-7CBA-401D-A4BD-FC04DF1D9989}"/>
                </a:ext>
              </a:extLst>
            </p:cNvPr>
            <p:cNvSpPr/>
            <p:nvPr/>
          </p:nvSpPr>
          <p:spPr>
            <a:xfrm>
              <a:off x="4773790" y="5493623"/>
              <a:ext cx="92075" cy="92075"/>
            </a:xfrm>
            <a:prstGeom prst="rect">
              <a:avLst/>
            </a:prstGeom>
            <a:solidFill>
              <a:srgbClr val="8DD92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" name="Rectangle 55">
              <a:extLst>
                <a:ext uri="{FF2B5EF4-FFF2-40B4-BE49-F238E27FC236}">
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BFB4F734-C0EE-40DD-B8BC-337441341024}"/>
                </a:ext>
              </a:extLst>
            </p:cNvPr>
            <p:cNvSpPr/>
            <p:nvPr/>
          </p:nvSpPr>
          <p:spPr>
            <a:xfrm>
              <a:off x="5240635" y="5494417"/>
              <a:ext cx="90487" cy="90487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Rectangle 56">
              <a:extLst>
                <a:ext uri="{FF2B5EF4-FFF2-40B4-BE49-F238E27FC236}">
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CDDE7148-AD18-4F4D-9AE7-CF881947086A}"/>
                </a:ext>
              </a:extLst>
            </p:cNvPr>
            <p:cNvSpPr/>
            <p:nvPr/>
          </p:nvSpPr>
          <p:spPr>
            <a:xfrm>
              <a:off x="5660279" y="5494417"/>
              <a:ext cx="92075" cy="90487"/>
            </a:xfrm>
            <a:prstGeom prst="rect">
              <a:avLst/>
            </a:prstGeom>
            <a:solidFill>
              <a:srgbClr val="00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E075D8FE-C274-495E-A792-840C743CC4A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24837" y="1545620"/>
            <a:ext cx="4566300" cy="372497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0CF0D680-DAD0-486D-9B56-5DC321947C2E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7773" y="1534008"/>
            <a:ext cx="4560203" cy="373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496417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381000" y="1350963"/>
            <a:ext cx="8610600" cy="4498975"/>
          </a:xfrm>
        </p:spPr>
        <p:txBody>
          <a:bodyPr/>
          <a:lstStyle/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900" dirty="0"/>
              <a:t>IM CAB LA + RPV LA, dosed every 4 or 8 weeks, successfully </a:t>
            </a:r>
            <a:r>
              <a:rPr lang="en-US" altLang="en-US" sz="1900" spc="-10" dirty="0"/>
              <a:t>maintained HIV-1 </a:t>
            </a:r>
            <a:r>
              <a:rPr lang="en-US" altLang="en-US" sz="1900" dirty="0"/>
              <a:t>viral load &lt;50 c/mL </a:t>
            </a:r>
          </a:p>
          <a:p>
            <a:pPr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900" dirty="0"/>
              <a:t>2 participants on LA dosing met PDVF criteria, no participants after </a:t>
            </a:r>
            <a:br>
              <a:rPr lang="en-US" altLang="en-US" sz="1900" dirty="0"/>
            </a:br>
            <a:r>
              <a:rPr lang="en-US" altLang="en-US" sz="1900" dirty="0"/>
              <a:t>Week 48</a:t>
            </a:r>
          </a:p>
          <a:p>
            <a:pPr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900" dirty="0"/>
              <a:t>Injection tolerability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en-US" sz="1500" dirty="0"/>
              <a:t>Majority of ISRs were grade 1 to 2 pain, with a median duration of 3 days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en-US" sz="1500" dirty="0"/>
              <a:t>&lt;1% of participants had an </a:t>
            </a:r>
            <a:r>
              <a:rPr lang="en-US" altLang="en-US" sz="1500" dirty="0" err="1"/>
              <a:t>ISR</a:t>
            </a:r>
            <a:r>
              <a:rPr lang="en-US" altLang="en-US" sz="1500" dirty="0"/>
              <a:t> that led to discontinuation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en-US" sz="1500" dirty="0"/>
              <a:t>High overall patient-reported satisfaction</a:t>
            </a:r>
          </a:p>
          <a:p>
            <a:pPr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900" dirty="0"/>
              <a:t>Dose selection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sz="1500" dirty="0"/>
              <a:t>Q4W dosing selected and under evaluation in 2 pivotal phase III studies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en-US" sz="1500" dirty="0"/>
              <a:t>Week 96 data demonstrate long-term durability of both Q4W and Q8W dosing options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en-US" sz="1500" dirty="0"/>
              <a:t>Q8W dosing to be evaluated in upcoming phase III study </a:t>
            </a:r>
          </a:p>
          <a:p>
            <a:pPr>
              <a:spcBef>
                <a:spcPts val="1000"/>
              </a:spcBef>
              <a:defRPr/>
            </a:pPr>
            <a:r>
              <a:rPr lang="en-US" altLang="en-US" sz="1900" dirty="0"/>
              <a:t>Manuscript is being published in </a:t>
            </a:r>
            <a:r>
              <a:rPr lang="en-US" altLang="en-US" sz="1900" i="1" dirty="0"/>
              <a:t>The Lancet </a:t>
            </a:r>
            <a:r>
              <a:rPr lang="en-US" altLang="en-US" sz="1900" dirty="0"/>
              <a:t>today, July 24, 2017</a:t>
            </a:r>
          </a:p>
          <a:p>
            <a:pPr>
              <a:buNone/>
              <a:defRPr/>
            </a:pPr>
            <a:endParaRPr lang="en-US" altLang="en-US" sz="2000" dirty="0"/>
          </a:p>
        </p:txBody>
      </p:sp>
      <p:sp>
        <p:nvSpPr>
          <p:cNvPr id="32771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543800" cy="838200"/>
          </a:xfrm>
        </p:spPr>
        <p:txBody>
          <a:bodyPr/>
          <a:lstStyle/>
          <a:p>
            <a:r>
              <a:rPr lang="en-US" altLang="en-US" dirty="0">
                <a:latin typeface="Arial" charset="0"/>
                <a:cs typeface="Arial" charset="0"/>
              </a:rPr>
              <a:t>Conclusions</a:t>
            </a:r>
            <a:br>
              <a:rPr lang="en-US" altLang="en-US" dirty="0">
                <a:latin typeface="Arial" charset="0"/>
                <a:cs typeface="Arial" charset="0"/>
              </a:rPr>
            </a:br>
            <a:r>
              <a:rPr lang="en-US" altLang="en-US" dirty="0">
                <a:latin typeface="Arial" charset="0"/>
                <a:cs typeface="Arial" charset="0"/>
              </a:rPr>
              <a:t>LATTE-2 96-Week Results</a:t>
            </a:r>
          </a:p>
        </p:txBody>
      </p:sp>
      <p:sp>
        <p:nvSpPr>
          <p:cNvPr id="7" name="Text Placeholder 8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2A56B059-5ECA-4703-9309-17B1C43346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dirty="0"/>
              <a:t>Eron et al. IAS 2017; Paris, France. Slides MOAX0205LB.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C0E39CBC-0FF6-47C1-B074-C39166C98A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4033" y="5989358"/>
            <a:ext cx="8358188" cy="246221"/>
          </a:xfrm>
        </p:spPr>
        <p:txBody>
          <a:bodyPr lIns="91440" tIns="45720" rIns="91440" bIns="45720">
            <a:spAutoFit/>
          </a:bodyPr>
          <a:lstStyle/>
          <a:p>
            <a:r>
              <a:rPr lang="en-US" altLang="en-US" sz="1000" dirty="0">
                <a:latin typeface="Arial" charset="0"/>
                <a:cs typeface="Arial" charset="0"/>
              </a:rPr>
              <a:t>CAB, cabotegravir; IM, intramuscular; LA, long acting; Q4W, every 4 weeks; Q8W, every 8 weeks; </a:t>
            </a:r>
            <a:r>
              <a:rPr lang="en-US" altLang="en-US" sz="1000" dirty="0" err="1">
                <a:latin typeface="Arial" charset="0"/>
                <a:cs typeface="Arial" charset="0"/>
              </a:rPr>
              <a:t>RPV</a:t>
            </a:r>
            <a:r>
              <a:rPr lang="en-US" altLang="en-US" sz="1000" dirty="0">
                <a:latin typeface="Arial" charset="0"/>
                <a:cs typeface="Arial" charset="0"/>
              </a:rPr>
              <a:t>, rilpivirine. </a:t>
            </a: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542559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543800" cy="838200"/>
          </a:xfrm>
        </p:spPr>
        <p:txBody>
          <a:bodyPr/>
          <a:lstStyle/>
          <a:p>
            <a:r>
              <a:rPr lang="en-US" altLang="en-US" dirty="0">
                <a:latin typeface="Arial" charset="0"/>
                <a:cs typeface="Arial" charset="0"/>
              </a:rPr>
              <a:t>Acknowledgments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D4D06355-4A22-42D3-A055-B38B3CE4BA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94710409"/>
              </p:ext>
            </p:extLst>
          </p:nvPr>
        </p:nvGraphicFramePr>
        <p:xfrm>
          <a:off x="1039090" y="2539697"/>
          <a:ext cx="7508560" cy="2941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1712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14449405"/>
                    </a:ext>
                  </a:extLst>
                </a:gridCol>
                <a:gridCol w="1501712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126441604"/>
                    </a:ext>
                  </a:extLst>
                </a:gridCol>
                <a:gridCol w="1501712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3985752865"/>
                    </a:ext>
                  </a:extLst>
                </a:gridCol>
                <a:gridCol w="1501712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877411897"/>
                    </a:ext>
                  </a:extLst>
                </a:gridCol>
                <a:gridCol w="1501712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6977780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Canada</a:t>
                      </a:r>
                    </a:p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Angel</a:t>
                      </a:r>
                    </a:p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Baril</a:t>
                      </a:r>
                    </a:p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Charest</a:t>
                      </a:r>
                    </a:p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Conway</a:t>
                      </a:r>
                    </a:p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de Pokomandy</a:t>
                      </a:r>
                    </a:p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Kasper</a:t>
                      </a:r>
                    </a:p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LeBlanc</a:t>
                      </a:r>
                    </a:p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Smith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France</a:t>
                      </a:r>
                    </a:p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Bouchaud</a:t>
                      </a:r>
                    </a:p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Durant</a:t>
                      </a:r>
                    </a:p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Girard</a:t>
                      </a:r>
                    </a:p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Khuong-Josses</a:t>
                      </a:r>
                    </a:p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Livrozet</a:t>
                      </a:r>
                    </a:p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Pialoux</a:t>
                      </a:r>
                    </a:p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Poizot-Martin</a:t>
                      </a:r>
                    </a:p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Raffi</a:t>
                      </a:r>
                    </a:p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Yazdanpanah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Germany</a:t>
                      </a:r>
                    </a:p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Arasteh</a:t>
                      </a:r>
                    </a:p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Baumgarten</a:t>
                      </a:r>
                    </a:p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Degen</a:t>
                      </a:r>
                    </a:p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Jaeger</a:t>
                      </a:r>
                    </a:p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Lutz</a:t>
                      </a:r>
                    </a:p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Rockstroh</a:t>
                      </a:r>
                    </a:p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Schuermann</a:t>
                      </a:r>
                    </a:p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Stellbrink</a:t>
                      </a:r>
                    </a:p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Stoll</a:t>
                      </a:r>
                    </a:p>
                    <a:p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Spain</a:t>
                      </a:r>
                    </a:p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Berenguer</a:t>
                      </a:r>
                    </a:p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Blanco Arévalo</a:t>
                      </a:r>
                    </a:p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Clotet Sala</a:t>
                      </a:r>
                    </a:p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del Mar Gutierrez</a:t>
                      </a:r>
                    </a:p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González García</a:t>
                      </a:r>
                    </a:p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Gutierrez Rodero</a:t>
                      </a:r>
                    </a:p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Hernández-Mora</a:t>
                      </a:r>
                    </a:p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Podzamczer Palter</a:t>
                      </a:r>
                    </a:p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Pulido Ortega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United States</a:t>
                      </a:r>
                    </a:p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Bettacchi</a:t>
                      </a:r>
                    </a:p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Bhatti</a:t>
                      </a:r>
                    </a:p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Brinson</a:t>
                      </a:r>
                    </a:p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De Vente</a:t>
                      </a:r>
                    </a:p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Eron</a:t>
                      </a:r>
                    </a:p>
                    <a:p>
                      <a:r>
                        <a:rPr lang="en-US" sz="1100" b="0" dirty="0" err="1">
                          <a:solidFill>
                            <a:schemeClr val="tx1"/>
                          </a:solidFill>
                        </a:rPr>
                        <a:t>Felizarta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100" b="0" dirty="0" err="1">
                          <a:solidFill>
                            <a:schemeClr val="tx1"/>
                          </a:solidFill>
                        </a:rPr>
                        <a:t>Hagins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Henry</a:t>
                      </a:r>
                    </a:p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Mills</a:t>
                      </a:r>
                    </a:p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Overton</a:t>
                      </a:r>
                    </a:p>
                    <a:p>
                      <a:r>
                        <a:rPr lang="en-US" sz="1100" b="0" dirty="0" err="1">
                          <a:solidFill>
                            <a:schemeClr val="tx1"/>
                          </a:solidFill>
                        </a:rPr>
                        <a:t>Ramgopal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Richmond</a:t>
                      </a:r>
                    </a:p>
                    <a:p>
                      <a:r>
                        <a:rPr lang="en-US" sz="1100" b="0" dirty="0" err="1">
                          <a:solidFill>
                            <a:schemeClr val="tx1"/>
                          </a:solidFill>
                        </a:rPr>
                        <a:t>Rybak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Scott</a:t>
                      </a:r>
                    </a:p>
                    <a:p>
                      <a:r>
                        <a:rPr lang="en-US" sz="1100" b="0" dirty="0" err="1">
                          <a:solidFill>
                            <a:schemeClr val="tx1"/>
                          </a:solidFill>
                        </a:rPr>
                        <a:t>Swindells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865160015"/>
                  </a:ext>
                </a:extLst>
              </a:tr>
            </a:tbl>
          </a:graphicData>
        </a:graphic>
      </p:graphicFrame>
      <p:sp>
        <p:nvSpPr>
          <p:cNvPr id="8" name="Text Placeholder 8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D330266F-D8C1-4014-915A-4EA47879288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dirty="0"/>
              <a:t>Eron et al. IAS 2017; Paris, France. Slides MOAX0205LB.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>
          <a:xfrm>
            <a:off x="697176" y="1350963"/>
            <a:ext cx="7546075" cy="5029055"/>
          </a:xfrm>
        </p:spPr>
        <p:txBody>
          <a:bodyPr/>
          <a:lstStyle/>
          <a:p>
            <a:pPr>
              <a:defRPr/>
            </a:pPr>
            <a:r>
              <a:rPr lang="en-US" altLang="en-US" sz="1600" dirty="0">
                <a:latin typeface="Arial" charset="0"/>
                <a:cs typeface="Arial" charset="0"/>
              </a:rPr>
              <a:t>We thank everyone who has contributed to the success of the study</a:t>
            </a:r>
          </a:p>
          <a:p>
            <a:pPr lvl="1">
              <a:defRPr/>
            </a:pPr>
            <a:r>
              <a:rPr lang="en-US" altLang="en-US" sz="1400" dirty="0">
                <a:latin typeface="Arial" charset="0"/>
                <a:cs typeface="Arial" charset="0"/>
              </a:rPr>
              <a:t>All study participants and their families</a:t>
            </a:r>
          </a:p>
          <a:p>
            <a:pPr lvl="1">
              <a:defRPr/>
            </a:pPr>
            <a:r>
              <a:rPr lang="en-US" altLang="en-US" sz="1400" dirty="0">
                <a:latin typeface="Arial" charset="0"/>
                <a:cs typeface="Arial" charset="0"/>
              </a:rPr>
              <a:t>The ViiV Healthcare, GlaxoSmithKline, PAREXEL, and Janssen study team members</a:t>
            </a:r>
          </a:p>
          <a:p>
            <a:pPr lvl="1">
              <a:defRPr/>
            </a:pPr>
            <a:r>
              <a:rPr lang="en-US" altLang="en-US" sz="1400" dirty="0">
                <a:latin typeface="Arial" charset="0"/>
                <a:cs typeface="Arial" charset="0"/>
              </a:rPr>
              <a:t>The LATTE-2 clinical investigators and their staffs in Spain, Germany, France, Canada, and the United States</a:t>
            </a:r>
          </a:p>
          <a:p>
            <a:pPr lvl="1">
              <a:defRPr/>
            </a:pPr>
            <a:endParaRPr lang="en-US" altLang="en-US" sz="1400" dirty="0">
              <a:latin typeface="Arial" charset="0"/>
              <a:cs typeface="Arial" charset="0"/>
            </a:endParaRPr>
          </a:p>
          <a:p>
            <a:pPr lvl="1">
              <a:defRPr/>
            </a:pPr>
            <a:endParaRPr lang="en-US" altLang="en-US" sz="1400" dirty="0">
              <a:latin typeface="Arial" charset="0"/>
              <a:cs typeface="Arial" charset="0"/>
            </a:endParaRPr>
          </a:p>
          <a:p>
            <a:pPr lvl="1">
              <a:defRPr/>
            </a:pPr>
            <a:endParaRPr lang="en-US" altLang="en-US" sz="1400" dirty="0">
              <a:latin typeface="Arial" charset="0"/>
              <a:cs typeface="Arial" charset="0"/>
            </a:endParaRPr>
          </a:p>
          <a:p>
            <a:pPr lvl="1">
              <a:defRPr/>
            </a:pPr>
            <a:endParaRPr lang="en-US" altLang="en-US" sz="1400" dirty="0">
              <a:latin typeface="Arial" charset="0"/>
              <a:cs typeface="Arial" charset="0"/>
            </a:endParaRPr>
          </a:p>
          <a:p>
            <a:pPr lvl="1">
              <a:defRPr/>
            </a:pPr>
            <a:endParaRPr lang="en-US" altLang="en-US" sz="1400" dirty="0">
              <a:latin typeface="Arial" charset="0"/>
              <a:cs typeface="Arial" charset="0"/>
            </a:endParaRPr>
          </a:p>
          <a:p>
            <a:pPr lvl="1">
              <a:defRPr/>
            </a:pPr>
            <a:endParaRPr lang="en-US" altLang="en-US" sz="1400" dirty="0">
              <a:latin typeface="Arial" charset="0"/>
              <a:cs typeface="Arial" charset="0"/>
            </a:endParaRPr>
          </a:p>
          <a:p>
            <a:pPr lvl="1">
              <a:defRPr/>
            </a:pPr>
            <a:endParaRPr lang="en-US" altLang="en-US" sz="1400" dirty="0">
              <a:latin typeface="Arial" charset="0"/>
              <a:cs typeface="Arial" charset="0"/>
            </a:endParaRPr>
          </a:p>
          <a:p>
            <a:pPr lvl="1">
              <a:defRPr/>
            </a:pPr>
            <a:endParaRPr lang="en-US" altLang="en-US" sz="1400" dirty="0">
              <a:latin typeface="Arial" charset="0"/>
              <a:cs typeface="Arial" charset="0"/>
            </a:endParaRPr>
          </a:p>
          <a:p>
            <a:pPr lvl="1">
              <a:defRPr/>
            </a:pPr>
            <a:endParaRPr lang="en-US" altLang="en-US" sz="1400" dirty="0">
              <a:latin typeface="Arial" charset="0"/>
              <a:cs typeface="Arial" charset="0"/>
            </a:endParaRPr>
          </a:p>
          <a:p>
            <a:pPr marL="0" indent="0">
              <a:buNone/>
              <a:defRPr/>
            </a:pPr>
            <a:endParaRPr lang="en-US" altLang="en-US" sz="1600" dirty="0">
              <a:latin typeface="Arial" charset="0"/>
              <a:cs typeface="Arial" charset="0"/>
            </a:endParaRPr>
          </a:p>
          <a:p>
            <a:pPr>
              <a:spcBef>
                <a:spcPts val="600"/>
              </a:spcBef>
              <a:defRPr/>
            </a:pPr>
            <a:r>
              <a:rPr lang="en-US" altLang="en-US" sz="1600" dirty="0">
                <a:latin typeface="Arial" charset="0"/>
                <a:cs typeface="Arial" charset="0"/>
              </a:rPr>
              <a:t>LATTE-2 was funded by ViiV Healthcare and Janssen R&amp;D</a:t>
            </a:r>
            <a:endParaRPr lang="en-US" altLang="en-US" sz="1400" dirty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n-US" altLang="en-US" sz="1600" dirty="0">
                <a:latin typeface="Arial" charset="0"/>
                <a:cs typeface="Arial" charset="0"/>
              </a:rPr>
              <a:t>The study team wishes to express sincere condolences to the family, friends, and patients of Dr. Louis Sloan, co-author and long-term HIV researcher who passed away during the conduct of LATTE-2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351228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87599068-963E-4ED3-B0F5-0F2B4A96F5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990600"/>
            <a:ext cx="7864475" cy="2481263"/>
          </a:xfrm>
          <a:ln/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dirty="0"/>
              <a:t>Backup</a:t>
            </a:r>
          </a:p>
        </p:txBody>
      </p:sp>
      <p:sp>
        <p:nvSpPr>
          <p:cNvPr id="5" name="Text Placeholder 8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2FBEDADD-E1ED-4B74-BD98-88E55E1194CB}"/>
              </a:ext>
            </a:extLst>
          </p:cNvPr>
          <p:cNvSpPr txBox="1">
            <a:spLocks/>
          </p:cNvSpPr>
          <p:nvPr/>
        </p:nvSpPr>
        <p:spPr bwMode="auto">
          <a:xfrm>
            <a:off x="533400" y="6294438"/>
            <a:ext cx="8358188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1200" i="1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85738" indent="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81000" indent="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552450" indent="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715962" indent="0" algn="l" defTabSz="923925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GB"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668338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000">
                <a:solidFill>
                  <a:schemeClr val="bg2"/>
                </a:solidFill>
                <a:latin typeface="+mn-lt"/>
                <a:cs typeface="+mn-cs"/>
              </a:defRPr>
            </a:lvl6pPr>
            <a:lvl7pPr marL="14478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7pPr>
            <a:lvl8pPr marL="19050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8pPr>
            <a:lvl9pPr marL="23622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algn="r"/>
            <a:r>
              <a:rPr lang="en-US" altLang="en-US" sz="1000" i="0" kern="0" dirty="0"/>
              <a:t>Eron et al. IAS 2017; Paris, France. Slides MOAX0205LB.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82322306"/>
              </p:ext>
            </p:extLst>
          </p:nvPr>
        </p:nvGraphicFramePr>
        <p:xfrm>
          <a:off x="762001" y="1082193"/>
          <a:ext cx="7627255" cy="4696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4624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0"/>
                    </a:ext>
                  </a:extLst>
                </a:gridCol>
                <a:gridCol w="3332190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1"/>
                    </a:ext>
                  </a:extLst>
                </a:gridCol>
                <a:gridCol w="1203216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575042808"/>
                    </a:ext>
                  </a:extLst>
                </a:gridCol>
                <a:gridCol w="1152957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3"/>
                    </a:ext>
                  </a:extLst>
                </a:gridCol>
                <a:gridCol w="1064268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4"/>
                    </a:ext>
                  </a:extLst>
                </a:gridCol>
              </a:tblGrid>
              <a:tr h="5525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Subj </a:t>
                      </a:r>
                      <a:endParaRPr lang="en-US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5205" marR="35205" marT="9144" marB="914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AE term(s)</a:t>
                      </a:r>
                      <a:endParaRPr lang="en-US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5205" marR="35205" marT="9144" marB="914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Max grade </a:t>
                      </a:r>
                    </a:p>
                  </a:txBody>
                  <a:tcPr marL="35205" marR="35205" marT="9144" marB="914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Drug related?</a:t>
                      </a:r>
                    </a:p>
                  </a:txBody>
                  <a:tcPr marL="35205" marR="35205" marT="9144" marB="914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Serious?</a:t>
                      </a:r>
                    </a:p>
                  </a:txBody>
                  <a:tcPr marL="35205" marR="35205" marT="9144" marB="914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0"/>
                  </a:ext>
                </a:extLst>
              </a:tr>
              <a:tr h="333485">
                <a:tc gridSpan="5"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Q8W</a:t>
                      </a:r>
                    </a:p>
                  </a:txBody>
                  <a:tcPr marT="9144" marB="914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1D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9144" marB="9144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9144" marB="914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9144" marB="9144"/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1"/>
                  </a:ext>
                </a:extLst>
              </a:tr>
              <a:tr h="628174">
                <a:tc>
                  <a:txBody>
                    <a:bodyPr/>
                    <a:lstStyle/>
                    <a:p>
                      <a:pPr marL="174625" indent="0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Injection-site pain</a:t>
                      </a:r>
                      <a:b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Injection-site pruritus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Chills and body pain</a:t>
                      </a:r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b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b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b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b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b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b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2"/>
                  </a:ext>
                </a:extLst>
              </a:tr>
              <a:tr h="225102">
                <a:tc>
                  <a:txBody>
                    <a:bodyPr/>
                    <a:lstStyle/>
                    <a:p>
                      <a:pPr marL="174625" indent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400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Injection-site pain/induration/swelling</a:t>
                      </a:r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5"/>
                  </a:ext>
                </a:extLst>
              </a:tr>
              <a:tr h="333485">
                <a:tc gridSpan="5"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Q4W</a:t>
                      </a:r>
                      <a:endParaRPr 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9144" marB="914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9144" marB="9144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9144" marB="914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9144" marB="9144"/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6"/>
                  </a:ext>
                </a:extLst>
              </a:tr>
              <a:tr h="225102">
                <a:tc>
                  <a:txBody>
                    <a:bodyPr/>
                    <a:lstStyle/>
                    <a:p>
                      <a:pPr marL="17462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3</a:t>
                      </a:r>
                    </a:p>
                  </a:txBody>
                  <a:tcPr marL="35205" marR="35205"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Rash (torso)</a:t>
                      </a:r>
                    </a:p>
                  </a:txBody>
                  <a:tcPr marL="35205" marR="35205"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7"/>
                  </a:ext>
                </a:extLst>
              </a:tr>
              <a:tr h="225102">
                <a:tc>
                  <a:txBody>
                    <a:bodyPr/>
                    <a:lstStyle/>
                    <a:p>
                      <a:pPr marL="174625" marR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Churg-Strauss vasculitis</a:t>
                      </a:r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8"/>
                  </a:ext>
                </a:extLst>
              </a:tr>
              <a:tr h="225102">
                <a:tc>
                  <a:txBody>
                    <a:bodyPr/>
                    <a:lstStyle/>
                    <a:p>
                      <a:pPr marL="174625" indent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Hepatitis C</a:t>
                      </a:r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9"/>
                  </a:ext>
                </a:extLst>
              </a:tr>
              <a:tr h="225102">
                <a:tc>
                  <a:txBody>
                    <a:bodyPr/>
                    <a:lstStyle/>
                    <a:p>
                      <a:pPr marL="174625" indent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Epilepsy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10"/>
                  </a:ext>
                </a:extLst>
              </a:tr>
              <a:tr h="225102">
                <a:tc>
                  <a:txBody>
                    <a:bodyPr/>
                    <a:lstStyle/>
                    <a:p>
                      <a:pPr marL="17462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Depression</a:t>
                      </a:r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11"/>
                  </a:ext>
                </a:extLst>
              </a:tr>
              <a:tr h="225102">
                <a:tc>
                  <a:txBody>
                    <a:bodyPr/>
                    <a:lstStyle/>
                    <a:p>
                      <a:pPr marL="174625" indent="0" algn="l" defTabSz="914400" rtl="0" eaLnBrk="1" latinLnBrk="0" hangingPunct="1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Mesenteric vein thrombosis</a:t>
                      </a:r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12"/>
                  </a:ext>
                </a:extLst>
              </a:tr>
              <a:tr h="225102">
                <a:tc>
                  <a:txBody>
                    <a:bodyPr/>
                    <a:lstStyle/>
                    <a:p>
                      <a:pPr marL="174625" indent="0" algn="l" defTabSz="914400" rtl="0" eaLnBrk="1" latinLnBrk="0" hangingPunct="1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Psychosis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13"/>
                  </a:ext>
                </a:extLst>
              </a:tr>
              <a:tr h="424599">
                <a:tc>
                  <a:txBody>
                    <a:bodyPr/>
                    <a:lstStyle/>
                    <a:p>
                      <a:pPr marL="174625" indent="0" algn="l" defTabSz="914400" rtl="0" eaLnBrk="1" latinLnBrk="0" hangingPunct="1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1400" kern="1200" baseline="30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QT prolongation</a:t>
                      </a:r>
                      <a:b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Sinus tachycardia</a:t>
                      </a:r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b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b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b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14"/>
                  </a:ext>
                </a:extLst>
              </a:tr>
              <a:tr h="250106">
                <a:tc gridSpan="5"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Oral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9144" marB="914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9144" marB="9144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9144" marB="914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9144" marB="9144"/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16"/>
                  </a:ext>
                </a:extLst>
              </a:tr>
              <a:tr h="221024">
                <a:tc>
                  <a:txBody>
                    <a:bodyPr/>
                    <a:lstStyle/>
                    <a:p>
                      <a:pPr marL="174625" indent="0" algn="l" defTabSz="914400" rtl="0" eaLnBrk="1" latinLnBrk="0" hangingPunct="1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Acute hepatitis 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17"/>
                  </a:ext>
                </a:extLst>
              </a:tr>
            </a:tbl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33400" y="152401"/>
            <a:ext cx="7543799" cy="838200"/>
          </a:xfrm>
        </p:spPr>
        <p:txBody>
          <a:bodyPr/>
          <a:lstStyle/>
          <a:p>
            <a:r>
              <a:rPr lang="en-US" altLang="en-US" dirty="0"/>
              <a:t>LATTE-2 Week 96 </a:t>
            </a:r>
            <a:br>
              <a:rPr lang="en-US" altLang="en-US" dirty="0"/>
            </a:br>
            <a:r>
              <a:rPr lang="en-US" altLang="en-US" dirty="0"/>
              <a:t>AEs Leading to Withdrawal</a:t>
            </a:r>
          </a:p>
        </p:txBody>
      </p:sp>
      <p:sp>
        <p:nvSpPr>
          <p:cNvPr id="5" name="Text Placeholder 24"/>
          <p:cNvSpPr>
            <a:spLocks noGrp="1"/>
          </p:cNvSpPr>
          <p:nvPr>
            <p:ph type="body" sz="quarter" idx="11"/>
          </p:nvPr>
        </p:nvSpPr>
        <p:spPr>
          <a:xfrm>
            <a:off x="762001" y="5756051"/>
            <a:ext cx="8357616" cy="411474"/>
          </a:xfrm>
        </p:spPr>
        <p:txBody>
          <a:bodyPr/>
          <a:lstStyle/>
          <a:p>
            <a:pPr algn="l"/>
            <a:r>
              <a:rPr lang="en-US" dirty="0"/>
              <a:t>Note: 2 additional subjects had discontinuation due to liver safety stopping criteria (Q4W, 1 subject at Week 16; Oral, 1 subject at Week 32).</a:t>
            </a:r>
          </a:p>
        </p:txBody>
      </p:sp>
      <p:sp>
        <p:nvSpPr>
          <p:cNvPr id="7" name="Text Placeholder 8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6A6CB295-20D2-40AD-97AA-C23E6800832B}"/>
              </a:ext>
            </a:extLst>
          </p:cNvPr>
          <p:cNvSpPr txBox="1">
            <a:spLocks/>
          </p:cNvSpPr>
          <p:nvPr/>
        </p:nvSpPr>
        <p:spPr bwMode="auto">
          <a:xfrm>
            <a:off x="533400" y="6294438"/>
            <a:ext cx="8358188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r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10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73075" indent="-2571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39763" indent="-15875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98513" indent="-1428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-"/>
              <a:def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22338" indent="-114300" algn="l" defTabSz="923925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668338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000">
                <a:solidFill>
                  <a:schemeClr val="bg2"/>
                </a:solidFill>
                <a:latin typeface="+mn-lt"/>
                <a:cs typeface="+mn-cs"/>
              </a:defRPr>
            </a:lvl6pPr>
            <a:lvl7pPr marL="14478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7pPr>
            <a:lvl8pPr marL="19050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8pPr>
            <a:lvl9pPr marL="23622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r>
              <a:rPr lang="en-US" altLang="en-US" kern="0" dirty="0"/>
              <a:t>Eron et al. IAS 2017; Paris, France. Slides MOAX0205LB.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760436F3-42B5-4F77-96D4-18AC9A9C66B5}"/>
              </a:ext>
            </a:extLst>
          </p:cNvPr>
          <p:cNvSpPr txBox="1">
            <a:spLocks/>
          </p:cNvSpPr>
          <p:nvPr/>
        </p:nvSpPr>
        <p:spPr bwMode="auto">
          <a:xfrm>
            <a:off x="543791" y="5904187"/>
            <a:ext cx="835818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73075" indent="-2571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39763" indent="-15875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98513" indent="-1428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-"/>
              <a:def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22338" indent="-114300" algn="l" defTabSz="923925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668338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000">
                <a:solidFill>
                  <a:schemeClr val="bg2"/>
                </a:solidFill>
                <a:latin typeface="+mn-lt"/>
                <a:cs typeface="+mn-cs"/>
              </a:defRPr>
            </a:lvl6pPr>
            <a:lvl7pPr marL="14478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7pPr>
            <a:lvl8pPr marL="19050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8pPr>
            <a:lvl9pPr marL="23622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>
              <a:spcAft>
                <a:spcPct val="0"/>
              </a:spcAft>
            </a:pPr>
            <a:r>
              <a:rPr lang="en-US" altLang="en-US" sz="1000" kern="1200" dirty="0"/>
              <a:t>AE, adverse event; DC, discontinuation</a:t>
            </a:r>
            <a:r>
              <a:rPr lang="en-US" altLang="en-US" sz="1000" dirty="0"/>
              <a:t>; Q4W, every 4 weeks; Q8W, every 8 weeks.</a:t>
            </a:r>
            <a:r>
              <a:rPr lang="en-US" altLang="en-US" sz="1000" kern="1200" dirty="0"/>
              <a:t/>
            </a:r>
            <a:br>
              <a:rPr lang="en-US" altLang="en-US" sz="1000" kern="1200" dirty="0"/>
            </a:br>
            <a:r>
              <a:rPr lang="en-US" sz="1000" baseline="30000" dirty="0" err="1"/>
              <a:t>a</a:t>
            </a:r>
            <a:r>
              <a:rPr lang="en-US" sz="1000" dirty="0" err="1"/>
              <a:t>Primary</a:t>
            </a:r>
            <a:r>
              <a:rPr lang="en-US" sz="1000" dirty="0"/>
              <a:t> reason for discontinuation for subject 2 was intolerability of injections rather than adverse event. </a:t>
            </a:r>
            <a:r>
              <a:rPr lang="en-US" sz="1000" baseline="30000" dirty="0" err="1"/>
              <a:t>b</a:t>
            </a:r>
            <a:r>
              <a:rPr lang="en-US" sz="1000" dirty="0" err="1"/>
              <a:t>Reported</a:t>
            </a:r>
            <a:r>
              <a:rPr lang="en-US" sz="1000" dirty="0"/>
              <a:t> after Week 48.</a:t>
            </a:r>
          </a:p>
          <a:p>
            <a:pPr>
              <a:spcAft>
                <a:spcPct val="0"/>
              </a:spcAft>
            </a:pPr>
            <a:r>
              <a:rPr lang="en-US" altLang="en-US" sz="1000" kern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197293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5" name="Title 3"/>
          <p:cNvSpPr>
            <a:spLocks noGrp="1"/>
          </p:cNvSpPr>
          <p:nvPr>
            <p:ph type="title"/>
          </p:nvPr>
        </p:nvSpPr>
        <p:spPr>
          <a:xfrm>
            <a:off x="518615" y="152400"/>
            <a:ext cx="7787185" cy="838200"/>
          </a:xfrm>
        </p:spPr>
        <p:txBody>
          <a:bodyPr anchor="t"/>
          <a:lstStyle/>
          <a:p>
            <a:r>
              <a:rPr lang="en-US" altLang="en-US" dirty="0"/>
              <a:t>LATTE-2 Week 96</a:t>
            </a:r>
            <a:br>
              <a:rPr lang="en-US" altLang="en-US" dirty="0"/>
            </a:br>
            <a:r>
              <a:rPr lang="en-US" altLang="en-US" sz="2400" dirty="0"/>
              <a:t>Q8W Arm: Snapshot No Data in Window Category</a:t>
            </a:r>
            <a:endParaRPr lang="en-US" altLang="en-US" dirty="0"/>
          </a:p>
        </p:txBody>
      </p:sp>
      <p:graphicFrame>
        <p:nvGraphicFramePr>
          <p:cNvPr id="6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08518626"/>
              </p:ext>
            </p:extLst>
          </p:nvPr>
        </p:nvGraphicFramePr>
        <p:xfrm>
          <a:off x="518616" y="1386840"/>
          <a:ext cx="7989279" cy="23788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8956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0"/>
                    </a:ext>
                  </a:extLst>
                </a:gridCol>
                <a:gridCol w="1453981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1"/>
                    </a:ext>
                  </a:extLst>
                </a:gridCol>
                <a:gridCol w="1115789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413243906"/>
                    </a:ext>
                  </a:extLst>
                </a:gridCol>
                <a:gridCol w="791745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3"/>
                    </a:ext>
                  </a:extLst>
                </a:gridCol>
                <a:gridCol w="351886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4"/>
                    </a:ext>
                  </a:extLst>
                </a:gridCol>
                <a:gridCol w="791745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5"/>
                    </a:ext>
                  </a:extLst>
                </a:gridCol>
                <a:gridCol w="904691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6"/>
                    </a:ext>
                  </a:extLst>
                </a:gridCol>
                <a:gridCol w="1190486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7"/>
                    </a:ext>
                  </a:extLst>
                </a:gridCol>
              </a:tblGrid>
              <a:tr h="288438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Snapshot sub-reason = Discontinued due</a:t>
                      </a:r>
                      <a:r>
                        <a:rPr lang="en-US" sz="16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to AE or death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205" marR="35205" marT="9144" marB="9144" anchor="b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205" marR="35205" marT="9144" marB="9144" anchor="b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205" marR="35205" marT="9144" marB="9144" anchor="b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205" marR="35205" marT="9144" marB="9144" anchor="b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0"/>
                  </a:ext>
                </a:extLst>
              </a:tr>
              <a:tr h="301304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Subject</a:t>
                      </a:r>
                    </a:p>
                  </a:txBody>
                  <a:tcPr marL="12839" marR="12839" marT="8140" marB="814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Visit of discontinuation</a:t>
                      </a:r>
                    </a:p>
                  </a:txBody>
                  <a:tcPr marL="12839" marR="12839" marT="8140" marB="814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AE term</a:t>
                      </a:r>
                    </a:p>
                  </a:txBody>
                  <a:tcPr marL="12839" marR="12839" marT="8140" marB="814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Max grade </a:t>
                      </a:r>
                    </a:p>
                  </a:txBody>
                  <a:tcPr marL="35205" marR="35205" marT="9144" marB="9144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Drug related</a:t>
                      </a:r>
                    </a:p>
                  </a:txBody>
                  <a:tcPr marL="35205" marR="35205" marT="9144" marB="9144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Serious</a:t>
                      </a:r>
                    </a:p>
                  </a:txBody>
                  <a:tcPr marL="35205" marR="35205" marT="9144" marB="9144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AE 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leading to DC</a:t>
                      </a:r>
                    </a:p>
                  </a:txBody>
                  <a:tcPr marL="35205" marR="35205" marT="9144" marB="9144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1"/>
                  </a:ext>
                </a:extLst>
              </a:tr>
              <a:tr h="18927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12839" marR="12839" marT="8140" marB="814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Week 24</a:t>
                      </a:r>
                      <a:endParaRPr lang="en-US" altLang="en-US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35205" marT="9144" marB="914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000" dirty="0">
                          <a:latin typeface="Arial" charset="0"/>
                          <a:cs typeface="Arial" charset="0"/>
                        </a:rPr>
                        <a:t>ISR</a:t>
                      </a:r>
                      <a:endParaRPr lang="en-US" altLang="en-US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35205" marT="9144" marB="914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Grade 2</a:t>
                      </a:r>
                      <a:endParaRPr lang="en-US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9144" marB="914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</a:p>
                  </a:txBody>
                  <a:tcPr marT="9144" marB="914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</a:p>
                  </a:txBody>
                  <a:tcPr marT="9144" marB="914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</a:p>
                  </a:txBody>
                  <a:tcPr marT="9144" marB="914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2"/>
                  </a:ext>
                </a:extLst>
              </a:tr>
              <a:tr h="211776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12839" marT="8140" marB="814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000" dirty="0">
                          <a:latin typeface="Arial" charset="0"/>
                          <a:cs typeface="Arial" charset="0"/>
                        </a:rPr>
                        <a:t>chills/body pain</a:t>
                      </a:r>
                      <a:endParaRPr lang="en-US" altLang="en-US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12839" marT="8140" marB="8140"/>
                </a:tc>
                <a:tc grid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Grade 3</a:t>
                      </a:r>
                    </a:p>
                  </a:txBody>
                  <a:tcPr marL="12839" marR="12839" marT="8140" marB="814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</a:p>
                  </a:txBody>
                  <a:tcPr marL="12839" marR="12839" marT="8140" marB="814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</a:p>
                  </a:txBody>
                  <a:tcPr marL="12839" marR="12839" marT="8140" marB="814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</a:p>
                  </a:txBody>
                  <a:tcPr marL="12839" marR="12839" marT="8140" marB="8140"/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3"/>
                  </a:ext>
                </a:extLst>
              </a:tr>
              <a:tr h="340699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3858648583"/>
                  </a:ext>
                </a:extLst>
              </a:tr>
              <a:tr h="211390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Snapshot sub-reason = Discontinued for other reasons while</a:t>
                      </a:r>
                      <a:r>
                        <a:rPr lang="en-US" sz="16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&lt;50 c/mL</a:t>
                      </a:r>
                      <a:endParaRPr lang="en-US" sz="1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205" marR="35205" marT="9144" marB="9144" anchor="b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205" marR="35205" marT="9144" marB="9144" anchor="b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205" marR="35205" marT="9144" marB="9144" anchor="b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205" marR="35205" marT="9144" marB="9144" anchor="b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5"/>
                  </a:ext>
                </a:extLst>
              </a:tr>
              <a:tr h="175356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Subject</a:t>
                      </a:r>
                    </a:p>
                  </a:txBody>
                  <a:tcPr marL="12839" marR="12839" marT="8140" marB="814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Visit of discontinuation</a:t>
                      </a:r>
                    </a:p>
                  </a:txBody>
                  <a:tcPr marL="12839" marR="12839" marT="8140" marB="814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Primary</a:t>
                      </a:r>
                      <a:r>
                        <a:rPr lang="en-US" sz="10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reason</a:t>
                      </a:r>
                      <a:endParaRPr 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205" marR="35205" marT="9144" marB="9144" anchor="b">
                    <a:solidFill>
                      <a:srgbClr val="00206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Sub-reason</a:t>
                      </a:r>
                    </a:p>
                  </a:txBody>
                  <a:tcPr marL="35205" marR="35205" marT="9144" marB="9144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205" marR="35205" marT="9144" marB="9144" anchor="b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205" marR="35205" marT="9144" marB="9144" anchor="b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205" marR="35205" marT="9144" marB="9144" anchor="b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6"/>
                  </a:ext>
                </a:extLst>
              </a:tr>
              <a:tr h="187043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12839" marR="12839" marT="8140" marB="81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BE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Week 48</a:t>
                      </a:r>
                    </a:p>
                  </a:txBody>
                  <a:tcPr marL="12839" marR="12839" marT="8140" marB="81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BE1D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Withdrawal by subject </a:t>
                      </a:r>
                    </a:p>
                  </a:txBody>
                  <a:tcPr marL="12839" marR="12839" marT="8140" marB="81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BE1D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/>
                </a:tc>
                <a:tc gridSpan="4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/>
                        <a:t>Other: patient early withdrawal</a:t>
                      </a:r>
                      <a:endParaRPr lang="en-US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BE1D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/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/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/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7"/>
                  </a:ext>
                </a:extLst>
              </a:tr>
              <a:tr h="339179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3670004446"/>
                  </a:ext>
                </a:extLst>
              </a:tr>
            </a:tbl>
          </a:graphicData>
        </a:graphic>
      </p:graphicFrame>
      <p:sp>
        <p:nvSpPr>
          <p:cNvPr id="4" name="Text Placeholder 8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27963FD1-C3DA-493D-8014-5134AD7A9F34}"/>
              </a:ext>
            </a:extLst>
          </p:cNvPr>
          <p:cNvSpPr txBox="1">
            <a:spLocks/>
          </p:cNvSpPr>
          <p:nvPr/>
        </p:nvSpPr>
        <p:spPr bwMode="auto">
          <a:xfrm>
            <a:off x="533400" y="6294438"/>
            <a:ext cx="8358188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r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10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73075" indent="-2571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39763" indent="-15875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98513" indent="-1428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-"/>
              <a:def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22338" indent="-114300" algn="l" defTabSz="923925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668338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000">
                <a:solidFill>
                  <a:schemeClr val="bg2"/>
                </a:solidFill>
                <a:latin typeface="+mn-lt"/>
                <a:cs typeface="+mn-cs"/>
              </a:defRPr>
            </a:lvl6pPr>
            <a:lvl7pPr marL="14478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7pPr>
            <a:lvl8pPr marL="19050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8pPr>
            <a:lvl9pPr marL="23622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r>
              <a:rPr lang="en-US" altLang="en-US" kern="0" dirty="0"/>
              <a:t>Eron et al. IAS 2017; Paris, France. Slides MOAX0205LB.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2C5D2320-1306-47C9-8742-341669F2782D}"/>
              </a:ext>
            </a:extLst>
          </p:cNvPr>
          <p:cNvSpPr txBox="1">
            <a:spLocks/>
          </p:cNvSpPr>
          <p:nvPr/>
        </p:nvSpPr>
        <p:spPr bwMode="auto">
          <a:xfrm>
            <a:off x="543791" y="6063680"/>
            <a:ext cx="835818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73075" indent="-2571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39763" indent="-15875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98513" indent="-1428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-"/>
              <a:def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22338" indent="-114300" algn="l" defTabSz="923925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668338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000">
                <a:solidFill>
                  <a:schemeClr val="bg2"/>
                </a:solidFill>
                <a:latin typeface="+mn-lt"/>
                <a:cs typeface="+mn-cs"/>
              </a:defRPr>
            </a:lvl6pPr>
            <a:lvl7pPr marL="14478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7pPr>
            <a:lvl8pPr marL="19050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8pPr>
            <a:lvl9pPr marL="23622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>
              <a:spcAft>
                <a:spcPct val="0"/>
              </a:spcAft>
            </a:pPr>
            <a:r>
              <a:rPr lang="en-US" altLang="en-US" sz="1000" kern="1200" dirty="0"/>
              <a:t>AE, adverse event; DC, discontinuation; </a:t>
            </a:r>
            <a:r>
              <a:rPr lang="en-US" altLang="en-US" sz="1000" dirty="0"/>
              <a:t>Q8W, every 8 weeks.</a:t>
            </a:r>
            <a:endParaRPr lang="en-US" altLang="en-US" sz="1000" kern="12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18507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4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1219E060-B47D-4E96-92AC-92146F8BDF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350963"/>
            <a:ext cx="8358188" cy="4498975"/>
          </a:xfrm>
        </p:spPr>
        <p:txBody>
          <a:bodyPr/>
          <a:lstStyle/>
          <a:p>
            <a:r>
              <a:rPr lang="en-US" dirty="0">
                <a:ea typeface="ＭＳ Ｐゴシック" pitchFamily="34" charset="-128"/>
              </a:rPr>
              <a:t>Dr. Joseph Eron has received research grants from GlaxoSmithKline, ViiV Healthcare, Gilead Sciences, and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Janssen awarded to his institution</a:t>
            </a:r>
          </a:p>
          <a:p>
            <a:r>
              <a:rPr lang="en-US" dirty="0">
                <a:ea typeface="ＭＳ Ｐゴシック" pitchFamily="34" charset="-128"/>
              </a:rPr>
              <a:t>Dr. </a:t>
            </a:r>
            <a:r>
              <a:rPr lang="en-US" dirty="0" err="1">
                <a:ea typeface="ＭＳ Ｐゴシック" pitchFamily="34" charset="-128"/>
              </a:rPr>
              <a:t>Eron</a:t>
            </a:r>
            <a:r>
              <a:rPr lang="en-US" dirty="0">
                <a:ea typeface="ＭＳ Ｐゴシック" pitchFamily="34" charset="-128"/>
              </a:rPr>
              <a:t> has served as a consultant to ViiV Healthcare, Gilead Sciences, Merck, and Janssen</a:t>
            </a:r>
            <a:endParaRPr lang="en-US" altLang="en-US" dirty="0"/>
          </a:p>
        </p:txBody>
      </p:sp>
      <p:sp>
        <p:nvSpPr>
          <p:cNvPr id="19459" name="Title 6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3661B1FF-9E85-4366-A00B-40908AEDD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52400"/>
            <a:ext cx="7543800" cy="838200"/>
          </a:xfrm>
        </p:spPr>
        <p:txBody>
          <a:bodyPr/>
          <a:lstStyle/>
          <a:p>
            <a:r>
              <a:rPr lang="en-US" altLang="en-US" dirty="0"/>
              <a:t>Disclosures</a:t>
            </a:r>
          </a:p>
        </p:txBody>
      </p:sp>
      <p:sp>
        <p:nvSpPr>
          <p:cNvPr id="19460" name="Text Placeholder 8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3B0634B5-F639-4F70-A43E-305B50FC132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dirty="0"/>
              <a:t>Eron et al. IAS 2017; Paris, France. Slides MOAX0205LB.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5" name="Title 3"/>
          <p:cNvSpPr>
            <a:spLocks noGrp="1"/>
          </p:cNvSpPr>
          <p:nvPr>
            <p:ph type="title"/>
          </p:nvPr>
        </p:nvSpPr>
        <p:spPr>
          <a:xfrm>
            <a:off x="518615" y="152400"/>
            <a:ext cx="7787185" cy="838200"/>
          </a:xfrm>
        </p:spPr>
        <p:txBody>
          <a:bodyPr anchor="t"/>
          <a:lstStyle/>
          <a:p>
            <a:r>
              <a:rPr lang="en-US" altLang="en-US" dirty="0"/>
              <a:t>LATTE-2 Week 96</a:t>
            </a:r>
            <a:br>
              <a:rPr lang="en-US" altLang="en-US" dirty="0"/>
            </a:br>
            <a:r>
              <a:rPr lang="en-US" altLang="en-US" sz="2000" dirty="0"/>
              <a:t>Oral CAB Arm: Snapshot No Data in Window Category</a:t>
            </a:r>
          </a:p>
        </p:txBody>
      </p:sp>
      <p:graphicFrame>
        <p:nvGraphicFramePr>
          <p:cNvPr id="5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63588619"/>
              </p:ext>
            </p:extLst>
          </p:nvPr>
        </p:nvGraphicFramePr>
        <p:xfrm>
          <a:off x="809898" y="1334588"/>
          <a:ext cx="7694022" cy="35301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4756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0"/>
                    </a:ext>
                  </a:extLst>
                </a:gridCol>
                <a:gridCol w="1105117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1"/>
                    </a:ext>
                  </a:extLst>
                </a:gridCol>
                <a:gridCol w="1419882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2"/>
                    </a:ext>
                  </a:extLst>
                </a:gridCol>
                <a:gridCol w="777951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3"/>
                    </a:ext>
                  </a:extLst>
                </a:gridCol>
                <a:gridCol w="345756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4"/>
                    </a:ext>
                  </a:extLst>
                </a:gridCol>
                <a:gridCol w="777951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5"/>
                    </a:ext>
                  </a:extLst>
                </a:gridCol>
                <a:gridCol w="888930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6"/>
                    </a:ext>
                  </a:extLst>
                </a:gridCol>
                <a:gridCol w="1013679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7"/>
                    </a:ext>
                  </a:extLst>
                </a:gridCol>
              </a:tblGrid>
              <a:tr h="258532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Snapshot sub-reason = Discontinued due</a:t>
                      </a:r>
                      <a:r>
                        <a:rPr lang="en-US" sz="16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to AE or death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205" marR="35205" marT="9144" marB="9144" anchor="b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205" marR="35205" marT="9144" marB="9144" anchor="b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205" marR="35205" marT="9144" marB="9144" anchor="b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205" marR="35205" marT="9144" marB="9144" anchor="b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0"/>
                  </a:ext>
                </a:extLst>
              </a:tr>
              <a:tr h="34230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Subject</a:t>
                      </a:r>
                    </a:p>
                  </a:txBody>
                  <a:tcPr marL="12839" marR="12839" marT="8140" marB="814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Visit of Discontinuation</a:t>
                      </a:r>
                    </a:p>
                  </a:txBody>
                  <a:tcPr marL="12839" marR="12839" marT="8140" marB="814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AE Term</a:t>
                      </a:r>
                    </a:p>
                  </a:txBody>
                  <a:tcPr marL="12839" marR="12839" marT="8140" marB="814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Max Grade </a:t>
                      </a:r>
                    </a:p>
                  </a:txBody>
                  <a:tcPr marL="35205" marR="35205" marT="9144" marB="9144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Drug Rel.</a:t>
                      </a:r>
                    </a:p>
                  </a:txBody>
                  <a:tcPr marL="35205" marR="35205" marT="9144" marB="9144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Serious</a:t>
                      </a:r>
                    </a:p>
                  </a:txBody>
                  <a:tcPr marL="35205" marR="35205" marT="9144" marB="9144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AE 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leading to DC</a:t>
                      </a:r>
                    </a:p>
                  </a:txBody>
                  <a:tcPr marL="35205" marR="35205" marT="9144" marB="9144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1"/>
                  </a:ext>
                </a:extLst>
              </a:tr>
              <a:tr h="237424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12839" marR="12839" marT="8140" marB="814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Week 36 </a:t>
                      </a:r>
                      <a:endParaRPr lang="en-US" altLang="en-US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35205" marT="9144" marB="914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Acute</a:t>
                      </a:r>
                      <a:r>
                        <a:rPr lang="en-US" altLang="en-US" sz="10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Hepatitis</a:t>
                      </a:r>
                      <a:endParaRPr lang="en-US" altLang="en-US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35205" marT="9144" marB="914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9144" marB="914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</a:p>
                  </a:txBody>
                  <a:tcPr marT="9144" marB="914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</a:p>
                  </a:txBody>
                  <a:tcPr marT="9144" marB="914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</a:p>
                  </a:txBody>
                  <a:tcPr marT="9144" marB="914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2"/>
                  </a:ext>
                </a:extLst>
              </a:tr>
              <a:tr h="190984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12839" marR="12839" marT="8140" marB="814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Week</a:t>
                      </a:r>
                      <a:r>
                        <a:rPr lang="en-US" altLang="en-US" sz="10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36</a:t>
                      </a:r>
                      <a:endParaRPr lang="en-US" altLang="en-US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12839" marT="8140" marB="814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0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  <a:r>
                        <a:rPr lang="en-US" altLang="en-US" sz="1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iver Stopping Criteria</a:t>
                      </a:r>
                    </a:p>
                  </a:txBody>
                  <a:tcPr marR="12839" marT="8140" marB="8140" anchor="ctr"/>
                </a:tc>
                <a:tc grid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2839" marR="12839" marT="8140" marB="814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2839" marR="12839" marT="8140" marB="814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2839" marR="12839" marT="8140" marB="814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</a:p>
                  </a:txBody>
                  <a:tcPr marL="12839" marR="12839" marT="8140" marB="8140" anchor="ctr"/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3"/>
                  </a:ext>
                </a:extLst>
              </a:tr>
              <a:tr h="161049">
                <a:tc gridSpan="8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i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12839" marT="8140" marB="814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 anchor="ctr"/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 anchor="ctr"/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 anchor="ctr"/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4"/>
                  </a:ext>
                </a:extLst>
              </a:tr>
              <a:tr h="248352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Snapshot sub-reason = Discontinued for other reasons while</a:t>
                      </a:r>
                      <a:r>
                        <a:rPr lang="en-US" sz="16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&lt; 50 c/mL</a:t>
                      </a:r>
                      <a:endParaRPr lang="en-US" sz="1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205" marR="35205" marT="9144" marB="9144" anchor="b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205" marR="35205" marT="9144" marB="9144" anchor="b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205" marR="35205" marT="9144" marB="9144" anchor="b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205" marR="35205" marT="9144" marB="9144" anchor="b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5"/>
                  </a:ext>
                </a:extLst>
              </a:tr>
              <a:tr h="340384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Subject</a:t>
                      </a:r>
                    </a:p>
                  </a:txBody>
                  <a:tcPr marL="12839" marR="12839" marT="8140" marB="814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Visit of discontinuation</a:t>
                      </a:r>
                    </a:p>
                  </a:txBody>
                  <a:tcPr marL="12839" marR="12839" marT="8140" marB="814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Primary</a:t>
                      </a:r>
                      <a:r>
                        <a:rPr lang="en-US" sz="10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reason</a:t>
                      </a:r>
                      <a:endParaRPr 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205" marR="35205" marT="9144" marB="9144" anchor="b">
                    <a:solidFill>
                      <a:srgbClr val="00206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Sub-reason</a:t>
                      </a:r>
                    </a:p>
                  </a:txBody>
                  <a:tcPr marL="35205" marR="35205" marT="9144" marB="9144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205" marR="35205" marT="9144" marB="9144" anchor="b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205" marR="35205" marT="9144" marB="9144" anchor="b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205" marR="35205" marT="9144" marB="9144" anchor="b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6"/>
                  </a:ext>
                </a:extLst>
              </a:tr>
              <a:tr h="161049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12839" marR="12839" marT="8140" marB="81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BE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Week 56</a:t>
                      </a:r>
                    </a:p>
                  </a:txBody>
                  <a:tcPr marL="12839" marR="12839" marT="8140" marB="81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BE1D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Withdrawal by subject </a:t>
                      </a:r>
                    </a:p>
                  </a:txBody>
                  <a:tcPr marL="12839" marR="12839" marT="8140" marB="81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/>
                </a:tc>
                <a:tc gridSpan="4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Other: subject has increased meth addiction and unable to comply with visits.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/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/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/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7"/>
                  </a:ext>
                </a:extLst>
              </a:tr>
              <a:tr h="1494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12839" marR="12839" marT="8140" marB="814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Week</a:t>
                      </a:r>
                      <a:r>
                        <a:rPr lang="en-US" sz="10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28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Withdrawal by subject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/>
                </a:tc>
                <a:tc hMerge="1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/>
                </a:tc>
                <a:tc gridSpan="4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Other: doesn’t want to take tablets, wanted injections within this study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/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/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/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/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8"/>
                  </a:ext>
                </a:extLst>
              </a:tr>
              <a:tr h="13319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12839" marR="12839" marT="8140" marB="814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Week</a:t>
                      </a:r>
                      <a:r>
                        <a:rPr lang="en-US" sz="10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80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Withdrawal by subject 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Other: patient wants to be pregnant 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/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/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/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/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9"/>
                  </a:ext>
                </a:extLst>
              </a:tr>
              <a:tr h="161049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6*</a:t>
                      </a:r>
                    </a:p>
                  </a:txBody>
                  <a:tcPr marL="12839" marR="12839" marT="8140" marB="814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Week 96</a:t>
                      </a:r>
                    </a:p>
                  </a:txBody>
                  <a:tcPr marL="12839" marR="12839" marT="8140" marB="8140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Withdrawal by subject 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Subject relocated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10"/>
                  </a:ext>
                </a:extLst>
              </a:tr>
              <a:tr h="161049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12839" marR="12839" marT="8140" marB="814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Week 24</a:t>
                      </a:r>
                    </a:p>
                  </a:txBody>
                  <a:tcPr marL="12839" marR="12839" marT="8140" marB="8140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Lost to follow-up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/>
                </a:tc>
                <a:tc hMerge="1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/>
                </a:tc>
                <a:tc gridSpan="4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/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/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/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/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11"/>
                  </a:ext>
                </a:extLst>
              </a:tr>
              <a:tr h="19164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12839" marR="12839" marT="8140" marB="814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Week 8</a:t>
                      </a:r>
                    </a:p>
                  </a:txBody>
                  <a:tcPr marL="12839" marR="12839" marT="8140" marB="8140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Withdrawal by subject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Subject relocated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/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/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/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/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12"/>
                  </a:ext>
                </a:extLst>
              </a:tr>
              <a:tr h="121834">
                <a:tc gridSpan="8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000" b="1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  Subject discontinued IP after Week 72  and did not return until a follow-up visit at Week 96.</a:t>
                      </a:r>
                    </a:p>
                  </a:txBody>
                  <a:tcPr marL="12839" marR="12839" marT="8140" marB="8140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13"/>
                  </a:ext>
                </a:extLst>
              </a:tr>
              <a:tr h="157663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39" marR="12839" marT="8140" marB="814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452538594"/>
                  </a:ext>
                </a:extLst>
              </a:tr>
            </a:tbl>
          </a:graphicData>
        </a:graphic>
      </p:graphicFrame>
      <p:sp>
        <p:nvSpPr>
          <p:cNvPr id="4" name="Text Placeholder 8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98F2D72B-5C03-45C4-A69D-67D39AFAF5F1}"/>
              </a:ext>
            </a:extLst>
          </p:cNvPr>
          <p:cNvSpPr txBox="1">
            <a:spLocks/>
          </p:cNvSpPr>
          <p:nvPr/>
        </p:nvSpPr>
        <p:spPr bwMode="auto">
          <a:xfrm>
            <a:off x="533400" y="6294438"/>
            <a:ext cx="8358188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r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10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73075" indent="-2571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39763" indent="-15875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98513" indent="-1428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-"/>
              <a:def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22338" indent="-114300" algn="l" defTabSz="923925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668338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000">
                <a:solidFill>
                  <a:schemeClr val="bg2"/>
                </a:solidFill>
                <a:latin typeface="+mn-lt"/>
                <a:cs typeface="+mn-cs"/>
              </a:defRPr>
            </a:lvl6pPr>
            <a:lvl7pPr marL="14478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7pPr>
            <a:lvl8pPr marL="19050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8pPr>
            <a:lvl9pPr marL="23622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r>
              <a:rPr lang="en-US" altLang="en-US" kern="0" dirty="0"/>
              <a:t>Eron et al. IAS 2017; Paris, France. Slides MOAX0205LB.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2D37E2A9-F4B8-4201-887C-82C2B26CDEE7}"/>
              </a:ext>
            </a:extLst>
          </p:cNvPr>
          <p:cNvSpPr txBox="1">
            <a:spLocks/>
          </p:cNvSpPr>
          <p:nvPr/>
        </p:nvSpPr>
        <p:spPr bwMode="auto">
          <a:xfrm>
            <a:off x="543791" y="6063680"/>
            <a:ext cx="835818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73075" indent="-2571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39763" indent="-15875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98513" indent="-1428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-"/>
              <a:def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22338" indent="-114300" algn="l" defTabSz="923925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668338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000">
                <a:solidFill>
                  <a:schemeClr val="bg2"/>
                </a:solidFill>
                <a:latin typeface="+mn-lt"/>
                <a:cs typeface="+mn-cs"/>
              </a:defRPr>
            </a:lvl6pPr>
            <a:lvl7pPr marL="14478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7pPr>
            <a:lvl8pPr marL="19050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8pPr>
            <a:lvl9pPr marL="23622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>
              <a:spcAft>
                <a:spcPct val="0"/>
              </a:spcAft>
            </a:pPr>
            <a:r>
              <a:rPr lang="en-US" altLang="en-US" sz="1000" kern="1200" dirty="0"/>
              <a:t>AE, adverse event; DC, discontinuation; </a:t>
            </a:r>
            <a:r>
              <a:rPr lang="en-US" altLang="en-US" sz="1000" dirty="0"/>
              <a:t>Q8W, every 8 weeks.</a:t>
            </a:r>
            <a:endParaRPr lang="en-US" altLang="en-US" sz="1000" kern="12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527477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6C495D1A-63DC-4050-A54C-F0F1FF145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52400"/>
            <a:ext cx="7543800" cy="838200"/>
          </a:xfrm>
        </p:spPr>
        <p:txBody>
          <a:bodyPr/>
          <a:lstStyle/>
          <a:p>
            <a:r>
              <a:rPr lang="en-US" altLang="en-US" dirty="0"/>
              <a:t>Injection-Site Reactions—</a:t>
            </a:r>
            <a:br>
              <a:rPr lang="en-US" altLang="en-US" dirty="0"/>
            </a:br>
            <a:r>
              <a:rPr lang="en-US" altLang="en-US" dirty="0"/>
              <a:t>Maintenance Period</a:t>
            </a:r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0B44B508-7047-4760-B866-D712C01935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12101471"/>
              </p:ext>
            </p:extLst>
          </p:nvPr>
        </p:nvGraphicFramePr>
        <p:xfrm>
          <a:off x="457200" y="1357313"/>
          <a:ext cx="8458200" cy="3324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0"/>
                    </a:ext>
                  </a:extLst>
                </a:gridCol>
                <a:gridCol w="1701800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1"/>
                    </a:ext>
                  </a:extLst>
                </a:gridCol>
                <a:gridCol w="1701800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2"/>
                    </a:ext>
                  </a:extLst>
                </a:gridCol>
                <a:gridCol w="1701800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3"/>
                    </a:ext>
                  </a:extLst>
                </a:gridCol>
              </a:tblGrid>
              <a:tr h="468382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98" marR="10998" marT="18293" marB="18293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latin typeface="+mn-lt"/>
                        </a:rPr>
                        <a:t>Q8W IM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latin typeface="+mn-lt"/>
                        </a:rPr>
                        <a:t> (n=115)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98" marR="10998" marT="18293" marB="18293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latin typeface="+mn-lt"/>
                        </a:rPr>
                        <a:t>Q4W IM</a:t>
                      </a:r>
                      <a:br>
                        <a:rPr lang="en-US" sz="1600" kern="1200" dirty="0">
                          <a:latin typeface="+mn-lt"/>
                        </a:rPr>
                      </a:br>
                      <a:r>
                        <a:rPr lang="en-US" sz="1600" kern="1200" dirty="0">
                          <a:latin typeface="+mn-lt"/>
                        </a:rPr>
                        <a:t> (n=115)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98" marR="10998" marT="18293" marB="18293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IM subtotal 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(N=230)</a:t>
                      </a:r>
                    </a:p>
                  </a:txBody>
                  <a:tcPr marL="10998" marR="10998" marT="18293" marB="18293" anchor="b">
                    <a:solidFill>
                      <a:srgbClr val="E3183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0"/>
                  </a:ext>
                </a:extLst>
              </a:tr>
              <a:tr h="2524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Number of injections</a:t>
                      </a:r>
                    </a:p>
                  </a:txBody>
                  <a:tcPr marL="105577" marR="105577" marT="18293" marB="18293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600" dirty="0"/>
                        <a:t>3160</a:t>
                      </a:r>
                    </a:p>
                  </a:txBody>
                  <a:tcPr marL="105577" marR="105577" marT="18293" marB="18293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600" dirty="0"/>
                        <a:t>5419</a:t>
                      </a:r>
                    </a:p>
                  </a:txBody>
                  <a:tcPr marL="105577" marR="105577" marT="18293" marB="18293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600" dirty="0"/>
                        <a:t>8579</a:t>
                      </a:r>
                    </a:p>
                  </a:txBody>
                  <a:tcPr marL="105577" marR="105577" marT="18293" marB="18293"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1"/>
                  </a:ext>
                </a:extLst>
              </a:tr>
              <a:tr h="2524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Number of </a:t>
                      </a:r>
                      <a:r>
                        <a:rPr lang="en-US" sz="1600" dirty="0" err="1"/>
                        <a:t>ISR</a:t>
                      </a:r>
                      <a:r>
                        <a:rPr lang="en-US" sz="1600" dirty="0"/>
                        <a:t> events</a:t>
                      </a:r>
                    </a:p>
                  </a:txBody>
                  <a:tcPr marL="105577" marR="105577" marT="18293" marB="18293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600" dirty="0"/>
                        <a:t>1925</a:t>
                      </a:r>
                    </a:p>
                  </a:txBody>
                  <a:tcPr marL="105577" marR="105577" marT="18293" marB="18293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600" dirty="0"/>
                        <a:t>2435</a:t>
                      </a:r>
                    </a:p>
                  </a:txBody>
                  <a:tcPr marL="105577" marR="105577" marT="18293" marB="18293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600" dirty="0"/>
                        <a:t>4360</a:t>
                      </a:r>
                    </a:p>
                  </a:txBody>
                  <a:tcPr marL="105577" marR="105577" marT="18293" marB="18293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2"/>
                  </a:ext>
                </a:extLst>
              </a:tr>
              <a:tr h="252484">
                <a:tc>
                  <a:txBody>
                    <a:bodyPr/>
                    <a:lstStyle/>
                    <a:p>
                      <a:pPr marL="0" indent="0">
                        <a:lnSpc>
                          <a:spcPts val="1700"/>
                        </a:lnSpc>
                      </a:pPr>
                      <a:r>
                        <a:rPr lang="en-US" sz="1600" b="1" dirty="0"/>
                        <a:t>Grades, n (%)</a:t>
                      </a:r>
                    </a:p>
                  </a:txBody>
                  <a:tcPr marL="105577" marR="105577" marT="18293" marB="18293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endParaRPr lang="en-US" sz="1600" dirty="0"/>
                    </a:p>
                  </a:txBody>
                  <a:tcPr marL="105577" marR="105577" marT="18293" marB="18293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endParaRPr lang="en-US" sz="1600" dirty="0"/>
                    </a:p>
                  </a:txBody>
                  <a:tcPr marL="105577" marR="105577" marT="18293" marB="18293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endParaRPr lang="en-US" sz="1600" dirty="0"/>
                    </a:p>
                  </a:txBody>
                  <a:tcPr marL="105577" marR="105577" marT="18293" marB="18293"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3"/>
                  </a:ext>
                </a:extLst>
              </a:tr>
              <a:tr h="335235">
                <a:tc>
                  <a:txBody>
                    <a:bodyPr/>
                    <a:lstStyle/>
                    <a:p>
                      <a:pPr marL="0" indent="234950">
                        <a:lnSpc>
                          <a:spcPts val="1700"/>
                        </a:lnSpc>
                      </a:pPr>
                      <a:r>
                        <a:rPr lang="en-US" sz="1600" dirty="0"/>
                        <a:t>Grade 1 events</a:t>
                      </a:r>
                    </a:p>
                  </a:txBody>
                  <a:tcPr marL="105577" marR="105577" marT="18293" marB="18293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1543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(80)</a:t>
                      </a:r>
                    </a:p>
                  </a:txBody>
                  <a:tcPr marT="45699" marB="45699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2105 (86)</a:t>
                      </a:r>
                    </a:p>
                  </a:txBody>
                  <a:tcPr marT="45699" marB="45699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3648 (84) </a:t>
                      </a:r>
                    </a:p>
                  </a:txBody>
                  <a:tcPr marT="45699" marB="45699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4"/>
                  </a:ext>
                </a:extLst>
              </a:tr>
              <a:tr h="335235">
                <a:tc>
                  <a:txBody>
                    <a:bodyPr/>
                    <a:lstStyle/>
                    <a:p>
                      <a:pPr marL="0" indent="234950">
                        <a:lnSpc>
                          <a:spcPts val="1700"/>
                        </a:lnSpc>
                      </a:pPr>
                      <a:r>
                        <a:rPr lang="en-US" sz="1600" dirty="0"/>
                        <a:t>Grade 2 events</a:t>
                      </a:r>
                    </a:p>
                  </a:txBody>
                  <a:tcPr marL="105577" marR="105577" marT="18293" marB="18293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359 (19)</a:t>
                      </a:r>
                    </a:p>
                  </a:txBody>
                  <a:tcPr marT="45699" marB="45699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314 (13)</a:t>
                      </a:r>
                    </a:p>
                  </a:txBody>
                  <a:tcPr marT="45699" marB="45699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673 (15) </a:t>
                      </a:r>
                    </a:p>
                  </a:txBody>
                  <a:tcPr marT="45699" marB="45699"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5"/>
                  </a:ext>
                </a:extLst>
              </a:tr>
              <a:tr h="335235">
                <a:tc>
                  <a:txBody>
                    <a:bodyPr/>
                    <a:lstStyle/>
                    <a:p>
                      <a:pPr marL="0" indent="234950">
                        <a:lnSpc>
                          <a:spcPts val="1700"/>
                        </a:lnSpc>
                      </a:pPr>
                      <a:r>
                        <a:rPr lang="en-US" sz="1600" dirty="0"/>
                        <a:t>Grade</a:t>
                      </a:r>
                      <a:r>
                        <a:rPr lang="en-US" sz="1600" baseline="0" dirty="0"/>
                        <a:t> 3 events</a:t>
                      </a:r>
                      <a:endParaRPr lang="en-US" sz="1600" dirty="0"/>
                    </a:p>
                  </a:txBody>
                  <a:tcPr marL="105577" marR="105577" marT="18293" marB="18293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16 (&lt;1) </a:t>
                      </a:r>
                    </a:p>
                  </a:txBody>
                  <a:tcPr marT="45699" marB="45699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14 (&lt;1) </a:t>
                      </a:r>
                    </a:p>
                  </a:txBody>
                  <a:tcPr marT="45699" marB="45699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30 (&lt;1) </a:t>
                      </a:r>
                    </a:p>
                  </a:txBody>
                  <a:tcPr marT="45699" marB="45699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6"/>
                  </a:ext>
                </a:extLst>
              </a:tr>
              <a:tr h="252484">
                <a:tc>
                  <a:txBody>
                    <a:bodyPr/>
                    <a:lstStyle/>
                    <a:p>
                      <a:pPr marL="0" indent="234950">
                        <a:lnSpc>
                          <a:spcPts val="1700"/>
                        </a:lnSpc>
                      </a:pPr>
                      <a:r>
                        <a:rPr lang="en-US" sz="1600" dirty="0"/>
                        <a:t>Grade</a:t>
                      </a:r>
                      <a:r>
                        <a:rPr lang="en-US" sz="1600" baseline="0" dirty="0"/>
                        <a:t> 4 events</a:t>
                      </a:r>
                      <a:endParaRPr lang="en-US" sz="1600" dirty="0"/>
                    </a:p>
                  </a:txBody>
                  <a:tcPr marL="105577" marR="105577" marT="18293" marB="18293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600" dirty="0"/>
                        <a:t>0</a:t>
                      </a:r>
                    </a:p>
                  </a:txBody>
                  <a:tcPr marL="105577" marR="105577" marT="18293" marB="18293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600" dirty="0"/>
                        <a:t>0</a:t>
                      </a:r>
                    </a:p>
                  </a:txBody>
                  <a:tcPr marL="105577" marR="105577" marT="18293" marB="18293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600" dirty="0"/>
                        <a:t>0</a:t>
                      </a:r>
                    </a:p>
                  </a:txBody>
                  <a:tcPr marL="105577" marR="105577" marT="18293" marB="18293"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7"/>
                  </a:ext>
                </a:extLst>
              </a:tr>
              <a:tr h="252484">
                <a:tc>
                  <a:txBody>
                    <a:bodyPr/>
                    <a:lstStyle/>
                    <a:p>
                      <a:pPr marL="0" indent="0">
                        <a:lnSpc>
                          <a:spcPts val="1700"/>
                        </a:lnSpc>
                      </a:pPr>
                      <a:r>
                        <a:rPr lang="en-US" sz="1600" b="1" dirty="0"/>
                        <a:t>Duration</a:t>
                      </a:r>
                    </a:p>
                  </a:txBody>
                  <a:tcPr marL="105577" marR="105577" marT="18293" marB="18293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endParaRPr lang="en-US" sz="1600" dirty="0"/>
                    </a:p>
                  </a:txBody>
                  <a:tcPr marL="105577" marR="105577" marT="18293" marB="18293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endParaRPr lang="en-US" sz="1600" dirty="0"/>
                    </a:p>
                  </a:txBody>
                  <a:tcPr marL="105577" marR="105577" marT="18293" marB="18293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endParaRPr lang="en-US" sz="1600" dirty="0"/>
                    </a:p>
                  </a:txBody>
                  <a:tcPr marL="105577" marR="105577" marT="18293" marB="18293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8"/>
                  </a:ext>
                </a:extLst>
              </a:tr>
              <a:tr h="335235">
                <a:tc>
                  <a:txBody>
                    <a:bodyPr/>
                    <a:lstStyle/>
                    <a:p>
                      <a:pPr marL="0" indent="234950" algn="l" defTabSz="914400" rtl="0" eaLnBrk="1" latinLnBrk="0" hangingPunct="1">
                        <a:lnSpc>
                          <a:spcPts val="1700"/>
                        </a:lnSpc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≤7, n (%)</a:t>
                      </a:r>
                    </a:p>
                  </a:txBody>
                  <a:tcPr marL="105577" marR="105577" marT="18293" marB="18293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1718 (89)</a:t>
                      </a:r>
                    </a:p>
                  </a:txBody>
                  <a:tcPr marT="45699" marB="45699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2172 (89)</a:t>
                      </a:r>
                    </a:p>
                  </a:txBody>
                  <a:tcPr marT="45699" marB="45699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3890 (89) </a:t>
                      </a:r>
                    </a:p>
                  </a:txBody>
                  <a:tcPr marT="45699" marB="45699"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9"/>
                  </a:ext>
                </a:extLst>
              </a:tr>
              <a:tr h="252484">
                <a:tc>
                  <a:txBody>
                    <a:bodyPr/>
                    <a:lstStyle/>
                    <a:p>
                      <a:pPr marL="0" indent="234950" algn="l" defTabSz="914400" rtl="0" eaLnBrk="1" latinLnBrk="0" hangingPunct="1">
                        <a:lnSpc>
                          <a:spcPts val="1700"/>
                        </a:lnSpc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Median, days</a:t>
                      </a:r>
                    </a:p>
                  </a:txBody>
                  <a:tcPr marL="105577" marR="105577" marT="18293" marB="18293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700"/>
                        </a:lnSpc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3.0</a:t>
                      </a:r>
                    </a:p>
                  </a:txBody>
                  <a:tcPr marL="105577" marR="105577" marT="18293" marB="18293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700"/>
                        </a:lnSpc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3.0</a:t>
                      </a:r>
                    </a:p>
                  </a:txBody>
                  <a:tcPr marL="105577" marR="105577" marT="18293" marB="18293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700"/>
                        </a:lnSpc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3.0</a:t>
                      </a:r>
                    </a:p>
                  </a:txBody>
                  <a:tcPr marL="105577" marR="105577" marT="18293" marB="18293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10"/>
                  </a:ext>
                </a:extLst>
              </a:tr>
            </a:tbl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B0AA0FE1-F5E1-465B-8848-3BDE5CD1B0D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dirty="0"/>
              <a:t>Eron et al. IAS 2017; Paris, France. Slides MOAX0205LB.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1357FA09-9A9F-4235-8FFD-BD41A0A6E6BD}"/>
              </a:ext>
            </a:extLst>
          </p:cNvPr>
          <p:cNvSpPr txBox="1">
            <a:spLocks/>
          </p:cNvSpPr>
          <p:nvPr/>
        </p:nvSpPr>
        <p:spPr bwMode="auto">
          <a:xfrm>
            <a:off x="544033" y="5988776"/>
            <a:ext cx="835818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73075" indent="-2571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39763" indent="-15875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98513" indent="-1428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-"/>
              <a:def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22338" indent="-114300" algn="l" defTabSz="923925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668338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000">
                <a:solidFill>
                  <a:schemeClr val="bg2"/>
                </a:solidFill>
                <a:latin typeface="+mn-lt"/>
                <a:cs typeface="+mn-cs"/>
              </a:defRPr>
            </a:lvl6pPr>
            <a:lvl7pPr marL="14478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7pPr>
            <a:lvl8pPr marL="19050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8pPr>
            <a:lvl9pPr marL="23622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r>
              <a:rPr lang="en-US" altLang="en-US" sz="1000" kern="0" dirty="0">
                <a:latin typeface="Arial" charset="0"/>
                <a:cs typeface="Arial" charset="0"/>
              </a:rPr>
              <a:t>IM, intramuscular; </a:t>
            </a:r>
            <a:r>
              <a:rPr lang="en-US" altLang="en-US" sz="1000" kern="0" dirty="0" err="1">
                <a:latin typeface="Arial" charset="0"/>
                <a:cs typeface="Arial" charset="0"/>
              </a:rPr>
              <a:t>ISR</a:t>
            </a:r>
            <a:r>
              <a:rPr lang="en-US" altLang="en-US" sz="1000" kern="0" dirty="0">
                <a:latin typeface="Arial" charset="0"/>
                <a:cs typeface="Arial" charset="0"/>
              </a:rPr>
              <a:t>, injection-site reaction; Q4W, every 4 weeks; Q8W, every 8 weeks.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itle 1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8AE2C177-997B-4FC1-90C7-D27B377C8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52400"/>
            <a:ext cx="7543800" cy="838200"/>
          </a:xfrm>
        </p:spPr>
        <p:txBody>
          <a:bodyPr/>
          <a:lstStyle/>
          <a:p>
            <a:r>
              <a:rPr lang="en-US" altLang="en-US" dirty="0"/>
              <a:t>Week 48 Pharmacokinetics</a:t>
            </a:r>
          </a:p>
        </p:txBody>
      </p:sp>
      <p:sp>
        <p:nvSpPr>
          <p:cNvPr id="5126" name="Text Placeholder 3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D281A2DE-67F1-4EB3-936E-59A3E10C9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3400" y="5949725"/>
            <a:ext cx="8358188" cy="400110"/>
          </a:xfrm>
        </p:spPr>
        <p:txBody>
          <a:bodyPr lIns="91440" tIns="45720" rIns="91440" bIns="45720">
            <a:spAutoFit/>
          </a:bodyPr>
          <a:lstStyle/>
          <a:p>
            <a:r>
              <a:rPr lang="en-US" altLang="en-US" sz="1000" dirty="0">
                <a:latin typeface="Arial" charset="0"/>
                <a:cs typeface="Arial" charset="0"/>
              </a:rPr>
              <a:t>CAB, cabotegravir; </a:t>
            </a:r>
            <a:r>
              <a:rPr lang="en-US" altLang="en-US" sz="1000" dirty="0" err="1"/>
              <a:t>Cτ</a:t>
            </a:r>
            <a:r>
              <a:rPr lang="en-US" altLang="en-US" sz="1000" dirty="0"/>
              <a:t>, trough concentration; </a:t>
            </a:r>
            <a:r>
              <a:rPr lang="en-US" altLang="en-US" sz="1000" dirty="0">
                <a:latin typeface="Arial" charset="0"/>
                <a:cs typeface="Arial" charset="0"/>
              </a:rPr>
              <a:t>IM, intramuscular; LA, long acting; </a:t>
            </a:r>
            <a:r>
              <a:rPr lang="en-US" altLang="en-US" sz="1000" dirty="0"/>
              <a:t>PA-IC</a:t>
            </a:r>
            <a:r>
              <a:rPr lang="en-US" altLang="en-US" sz="1000" baseline="30000" dirty="0"/>
              <a:t>90</a:t>
            </a:r>
            <a:r>
              <a:rPr lang="en-US" altLang="en-US" sz="1000" dirty="0"/>
              <a:t>, protein binding–adjusted 90% inhibitory concentration; PO, orally; </a:t>
            </a:r>
            <a:r>
              <a:rPr lang="en-US" altLang="en-US" sz="1000" dirty="0">
                <a:latin typeface="Arial" charset="0"/>
                <a:cs typeface="Arial" charset="0"/>
              </a:rPr>
              <a:t>Q4W, every 4 weeks; Q8W, every 8 weeks; </a:t>
            </a:r>
            <a:r>
              <a:rPr lang="en-US" altLang="en-US" sz="1000" dirty="0" err="1">
                <a:latin typeface="Arial" charset="0"/>
                <a:cs typeface="Arial" charset="0"/>
              </a:rPr>
              <a:t>RPV</a:t>
            </a:r>
            <a:r>
              <a:rPr lang="en-US" altLang="en-US" sz="1000" dirty="0">
                <a:latin typeface="Arial" charset="0"/>
                <a:cs typeface="Arial" charset="0"/>
              </a:rPr>
              <a:t>, rilpivirine; </a:t>
            </a:r>
            <a:r>
              <a:rPr lang="en-US" altLang="en-US" sz="1000" dirty="0"/>
              <a:t>SD, standard deviation.</a:t>
            </a:r>
          </a:p>
        </p:txBody>
      </p:sp>
      <p:sp>
        <p:nvSpPr>
          <p:cNvPr id="7" name="Content Placeholder 1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8148FF1A-D97F-49CB-BA8C-5F77C81F35D6}"/>
              </a:ext>
            </a:extLst>
          </p:cNvPr>
          <p:cNvSpPr txBox="1">
            <a:spLocks/>
          </p:cNvSpPr>
          <p:nvPr/>
        </p:nvSpPr>
        <p:spPr>
          <a:xfrm>
            <a:off x="609600" y="4538952"/>
            <a:ext cx="8281988" cy="533400"/>
          </a:xfrm>
          <a:prstGeom prst="rect">
            <a:avLst/>
          </a:prstGeom>
        </p:spPr>
        <p:txBody>
          <a:bodyPr/>
          <a:lstStyle/>
          <a:p>
            <a:pPr marL="190500" indent="-190500"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/>
            </a:pPr>
            <a:r>
              <a:rPr lang="en-US" altLang="en-US" sz="1400" kern="0" dirty="0"/>
              <a:t>Both Q4W and Q8W steady state exposures approximate once-daily oral dosing</a:t>
            </a:r>
          </a:p>
          <a:p>
            <a:pPr marL="190500" indent="-190500"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/>
            </a:pPr>
            <a:r>
              <a:rPr lang="en-US" altLang="en-US" sz="1400" kern="0" dirty="0"/>
              <a:t>Dosing schedule for </a:t>
            </a:r>
            <a:r>
              <a:rPr lang="en-US" altLang="en-US" sz="1400" u="sng" kern="0" dirty="0"/>
              <a:t>Q8W</a:t>
            </a:r>
            <a:r>
              <a:rPr lang="en-US" altLang="en-US" sz="1400" kern="0" dirty="0"/>
              <a:t>:  </a:t>
            </a:r>
            <a:r>
              <a:rPr lang="en-US" altLang="en-US" sz="1400" b="1" kern="0" dirty="0"/>
              <a:t>Day 1 only </a:t>
            </a:r>
            <a:r>
              <a:rPr lang="en-US" altLang="en-US" sz="1400" kern="0" dirty="0"/>
              <a:t>– CAB LA 800 mg + RPV 900 mg IM; </a:t>
            </a:r>
            <a:r>
              <a:rPr lang="en-US" altLang="en-US" sz="1400" b="1" kern="0" dirty="0"/>
              <a:t>Week 4 only </a:t>
            </a:r>
            <a:r>
              <a:rPr lang="en-US" altLang="en-US" sz="1400" kern="0" dirty="0"/>
              <a:t>– CAB LA 600 mg IM (second loading dose, No RPV); starting </a:t>
            </a:r>
            <a:r>
              <a:rPr lang="en-US" altLang="en-US" sz="1400" b="1" kern="0" dirty="0"/>
              <a:t>Week 8</a:t>
            </a:r>
            <a:r>
              <a:rPr lang="en-US" altLang="en-US" sz="1400" kern="0" dirty="0"/>
              <a:t> – CAB LA 600 mg + RPV LA 900 mg IM Q8W for 96 weeks</a:t>
            </a:r>
          </a:p>
          <a:p>
            <a:pPr marL="190500" indent="-190500"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/>
            </a:pPr>
            <a:r>
              <a:rPr lang="en-US" altLang="en-US" sz="1400" kern="0" dirty="0"/>
              <a:t>Dosing schedule for </a:t>
            </a:r>
            <a:r>
              <a:rPr lang="en-US" altLang="en-US" sz="1400" u="sng" kern="0" dirty="0"/>
              <a:t>Q4W</a:t>
            </a:r>
            <a:r>
              <a:rPr lang="en-US" altLang="en-US" sz="1400" kern="0" dirty="0"/>
              <a:t>:  </a:t>
            </a:r>
            <a:r>
              <a:rPr lang="en-US" altLang="en-US" sz="1400" b="1" kern="0" dirty="0"/>
              <a:t>Day 1 only </a:t>
            </a:r>
            <a:r>
              <a:rPr lang="en-US" altLang="en-US" sz="1400" kern="0" dirty="0"/>
              <a:t>– CAB LA 800 mg + RPV LA 600 mg IM; starting </a:t>
            </a:r>
            <a:r>
              <a:rPr lang="en-US" altLang="en-US" sz="1400" b="1" kern="0" dirty="0"/>
              <a:t>Week 4</a:t>
            </a:r>
            <a:r>
              <a:rPr lang="en-US" altLang="en-US" sz="1400" kern="0" dirty="0"/>
              <a:t> – CAB LA 400 mg + RPV LA 600 mg IM Q4W for 96 weeks</a:t>
            </a:r>
            <a:endParaRPr lang="en-US" sz="1400" kern="0" dirty="0">
              <a:cs typeface="Calibri" pitchFamily="34" charset="0"/>
            </a:endParaRPr>
          </a:p>
        </p:txBody>
      </p:sp>
      <p:sp>
        <p:nvSpPr>
          <p:cNvPr id="13" name="Text Placeholder 8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343FB0EA-BDC2-417B-A59F-44F113E16D6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dirty="0"/>
              <a:t>Eron et al. IAS 2017; Paris, France. Slides MOAX0205LB.</a:t>
            </a:r>
          </a:p>
        </p:txBody>
      </p:sp>
      <p:graphicFrame>
        <p:nvGraphicFramePr>
          <p:cNvPr id="2" name="Chart 7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392DED98-FC0D-4422-87BC-C6A1D30F59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9878151"/>
              </p:ext>
            </p:extLst>
          </p:nvPr>
        </p:nvGraphicFramePr>
        <p:xfrm>
          <a:off x="4727575" y="1232628"/>
          <a:ext cx="3756025" cy="340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4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EFDA0421-2AB0-47E3-BEE5-26AD42FBB9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85864688"/>
              </p:ext>
            </p:extLst>
          </p:nvPr>
        </p:nvGraphicFramePr>
        <p:xfrm>
          <a:off x="403225" y="1385028"/>
          <a:ext cx="4117975" cy="3165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C0AB6F9A-7F2F-4FB4-9BF4-4AEDF6F89224}"/>
              </a:ext>
            </a:extLst>
          </p:cNvPr>
          <p:cNvSpPr txBox="1"/>
          <p:nvPr/>
        </p:nvSpPr>
        <p:spPr>
          <a:xfrm>
            <a:off x="2053090" y="1126731"/>
            <a:ext cx="1264770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b="1" dirty="0"/>
              <a:t>Cabotegravir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7351B748-D808-4B0B-A9FB-F43BA6CF109A}"/>
              </a:ext>
            </a:extLst>
          </p:cNvPr>
          <p:cNvSpPr txBox="1"/>
          <p:nvPr/>
        </p:nvSpPr>
        <p:spPr>
          <a:xfrm>
            <a:off x="6303472" y="1126731"/>
            <a:ext cx="993862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b="1" dirty="0"/>
              <a:t>Rilpivirine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5E5838F7-AB27-4490-BD10-6C88BA62D2FB}"/>
              </a:ext>
            </a:extLst>
          </p:cNvPr>
          <p:cNvSpPr txBox="1"/>
          <p:nvPr/>
        </p:nvSpPr>
        <p:spPr>
          <a:xfrm>
            <a:off x="1698774" y="1867244"/>
            <a:ext cx="1526875" cy="192360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1250" dirty="0"/>
              <a:t>PA-IC</a:t>
            </a:r>
            <a:r>
              <a:rPr lang="en-US" sz="1250" baseline="-25000" dirty="0"/>
              <a:t>90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7AD52D7B-9607-41DE-9008-7CAAE54BB26E}"/>
              </a:ext>
            </a:extLst>
          </p:cNvPr>
          <p:cNvSpPr txBox="1"/>
          <p:nvPr/>
        </p:nvSpPr>
        <p:spPr>
          <a:xfrm>
            <a:off x="5930915" y="1868007"/>
            <a:ext cx="1526875" cy="192360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1250" dirty="0"/>
              <a:t>PA-IC</a:t>
            </a:r>
            <a:r>
              <a:rPr lang="en-US" sz="1250" baseline="-25000" dirty="0"/>
              <a:t>90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Box 58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E79BB99A-CD67-4857-A52A-B3F75CDA1305}"/>
              </a:ext>
            </a:extLst>
          </p:cNvPr>
          <p:cNvSpPr txBox="1"/>
          <p:nvPr/>
        </p:nvSpPr>
        <p:spPr bwMode="auto">
          <a:xfrm>
            <a:off x="1074738" y="5199267"/>
            <a:ext cx="6492240" cy="20116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lIns="0" tIns="0" rIns="0" bIns="0" anchor="ctr">
            <a:spAutoFit/>
          </a:bodyPr>
          <a:lstStyle/>
          <a:p>
            <a:pPr>
              <a:defRPr/>
            </a:pPr>
            <a:r>
              <a:rPr lang="en-US" sz="900" dirty="0"/>
              <a:t>Influenza	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F6F81765-2215-43D2-BFC9-012F6E16EA8B}"/>
              </a:ext>
            </a:extLst>
          </p:cNvPr>
          <p:cNvSpPr txBox="1"/>
          <p:nvPr/>
        </p:nvSpPr>
        <p:spPr bwMode="auto">
          <a:xfrm>
            <a:off x="1074738" y="4786757"/>
            <a:ext cx="6492240" cy="20116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lIns="0" tIns="0" rIns="0" bIns="0" anchor="ctr">
            <a:spAutoFit/>
          </a:bodyPr>
          <a:lstStyle/>
          <a:p>
            <a:pPr>
              <a:defRPr/>
            </a:pPr>
            <a:r>
              <a:rPr lang="en-US" sz="900" dirty="0"/>
              <a:t>Anogenital warts	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62449F0D-4FE8-4DEC-863D-FD85B56A3D9D}"/>
              </a:ext>
            </a:extLst>
          </p:cNvPr>
          <p:cNvSpPr txBox="1"/>
          <p:nvPr/>
        </p:nvSpPr>
        <p:spPr bwMode="auto">
          <a:xfrm>
            <a:off x="1074738" y="4366873"/>
            <a:ext cx="6492240" cy="20116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lIns="0" tIns="0" rIns="0" bIns="0" anchor="ctr">
            <a:spAutoFit/>
          </a:bodyPr>
          <a:lstStyle/>
          <a:p>
            <a:pPr>
              <a:defRPr/>
            </a:pPr>
            <a:r>
              <a:rPr lang="en-US" sz="900" dirty="0"/>
              <a:t>Respiratory tract infection	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7E246318-8997-475A-8D05-464A55D0D7AA}"/>
              </a:ext>
            </a:extLst>
          </p:cNvPr>
          <p:cNvSpPr txBox="1"/>
          <p:nvPr/>
        </p:nvSpPr>
        <p:spPr bwMode="auto">
          <a:xfrm>
            <a:off x="1074738" y="3954363"/>
            <a:ext cx="6492240" cy="20116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lIns="0" tIns="0" rIns="0" bIns="0" anchor="ctr">
            <a:spAutoFit/>
          </a:bodyPr>
          <a:lstStyle/>
          <a:p>
            <a:pPr>
              <a:defRPr/>
            </a:pPr>
            <a:r>
              <a:rPr lang="en-US" sz="900" dirty="0"/>
              <a:t>Pyrexia</a:t>
            </a:r>
            <a:endParaRPr lang="en-US" altLang="en-US" sz="900" dirty="0">
              <a:latin typeface="Arial" charset="0"/>
              <a:cs typeface="Arial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5DACD88E-30CA-4F4E-BEA3-CD76EDDE9B29}"/>
              </a:ext>
            </a:extLst>
          </p:cNvPr>
          <p:cNvSpPr txBox="1"/>
          <p:nvPr/>
        </p:nvSpPr>
        <p:spPr bwMode="auto">
          <a:xfrm>
            <a:off x="1074738" y="3565813"/>
            <a:ext cx="6492240" cy="13849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lIns="0" tIns="0" rIns="0" bIns="0" anchor="ctr">
            <a:spAutoFit/>
          </a:bodyPr>
          <a:lstStyle/>
          <a:p>
            <a:pPr>
              <a:defRPr/>
            </a:pPr>
            <a:r>
              <a:rPr lang="en-US" sz="900" dirty="0"/>
              <a:t>Diarrhoea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B3FA1749-1944-4877-B8B7-F9650903E284}"/>
              </a:ext>
            </a:extLst>
          </p:cNvPr>
          <p:cNvSpPr txBox="1"/>
          <p:nvPr/>
        </p:nvSpPr>
        <p:spPr bwMode="auto">
          <a:xfrm>
            <a:off x="1074738" y="3114595"/>
            <a:ext cx="6492240" cy="20116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lIns="0" tIns="0" rIns="0" bIns="0" anchor="ctr">
            <a:spAutoFit/>
          </a:bodyPr>
          <a:lstStyle/>
          <a:p>
            <a:pPr>
              <a:defRPr/>
            </a:pPr>
            <a:r>
              <a:rPr lang="en-US" sz="900" dirty="0"/>
              <a:t>Bronchitis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F8F8704F-7057-4FD6-A1B5-0227C61C8CF3}"/>
              </a:ext>
            </a:extLst>
          </p:cNvPr>
          <p:cNvSpPr txBox="1"/>
          <p:nvPr/>
        </p:nvSpPr>
        <p:spPr bwMode="auto">
          <a:xfrm>
            <a:off x="1074738" y="2709459"/>
            <a:ext cx="6492240" cy="20116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lIns="0" tIns="0" rIns="0" bIns="0" anchor="ctr">
            <a:spAutoFit/>
          </a:bodyPr>
          <a:lstStyle/>
          <a:p>
            <a:pPr>
              <a:defRPr/>
            </a:pPr>
            <a:r>
              <a:rPr lang="en-US" sz="900" dirty="0"/>
              <a:t>Arthralgia</a:t>
            </a:r>
            <a:endParaRPr lang="en-US" sz="1000" dirty="0"/>
          </a:p>
        </p:txBody>
      </p:sp>
      <p:sp>
        <p:nvSpPr>
          <p:cNvPr id="66" name="TextBox 65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0253A140-3E77-40AA-A276-51823CF6155F}"/>
              </a:ext>
            </a:extLst>
          </p:cNvPr>
          <p:cNvSpPr txBox="1"/>
          <p:nvPr/>
        </p:nvSpPr>
        <p:spPr bwMode="auto">
          <a:xfrm>
            <a:off x="1074738" y="2289575"/>
            <a:ext cx="6492240" cy="20116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lIns="0" tIns="0" rIns="0" bIns="0" anchor="ctr">
            <a:spAutoFit/>
          </a:bodyPr>
          <a:lstStyle/>
          <a:p>
            <a:pPr>
              <a:defRPr/>
            </a:pPr>
            <a:r>
              <a:rPr lang="en-US" sz="900" dirty="0"/>
              <a:t>Insomnia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8BD8F3A5-A9C8-4D72-8DD7-B32726E03E94}"/>
              </a:ext>
            </a:extLst>
          </p:cNvPr>
          <p:cNvSpPr txBox="1"/>
          <p:nvPr/>
        </p:nvSpPr>
        <p:spPr bwMode="auto">
          <a:xfrm>
            <a:off x="1074738" y="1869691"/>
            <a:ext cx="6492240" cy="20116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lIns="0" tIns="0" rIns="0" bIns="0" anchor="ctr">
            <a:spAutoFit/>
          </a:bodyPr>
          <a:lstStyle/>
          <a:p>
            <a:pPr>
              <a:defRPr/>
            </a:pPr>
            <a:r>
              <a:rPr lang="en-US" sz="900" spc="-20" dirty="0"/>
              <a:t>Upper respiratory tract infection</a:t>
            </a:r>
          </a:p>
        </p:txBody>
      </p:sp>
      <p:sp>
        <p:nvSpPr>
          <p:cNvPr id="6168" name="TextBox 29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0D6D9A9D-C5D5-438D-A11D-7EF8D9B5BB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4738" y="3748108"/>
            <a:ext cx="6492240" cy="182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900" dirty="0"/>
              <a:t>Nasopharyngitis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24EE2EA1-C00F-4BFE-9697-AF89A60B885C}"/>
              </a:ext>
            </a:extLst>
          </p:cNvPr>
          <p:cNvCxnSpPr/>
          <p:nvPr/>
        </p:nvCxnSpPr>
        <p:spPr bwMode="auto">
          <a:xfrm>
            <a:off x="1074738" y="1611930"/>
            <a:ext cx="6905625" cy="0"/>
          </a:xfrm>
          <a:prstGeom prst="line">
            <a:avLst/>
          </a:prstGeom>
          <a:ln w="1905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1" name="TextBox 24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FE67E6D2-597E-4702-9D20-55B9267871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4738" y="1684150"/>
            <a:ext cx="6492240" cy="13849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900" dirty="0"/>
              <a:t>Gonorrhoea</a:t>
            </a:r>
          </a:p>
        </p:txBody>
      </p:sp>
      <p:sp>
        <p:nvSpPr>
          <p:cNvPr id="6164" name="TextBox 25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9F7BB094-3B6B-4469-B0F2-11AB82B821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4738" y="2090694"/>
            <a:ext cx="6492240" cy="182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900" dirty="0"/>
              <a:t>Syphilis</a:t>
            </a:r>
          </a:p>
        </p:txBody>
      </p:sp>
      <p:sp>
        <p:nvSpPr>
          <p:cNvPr id="6165" name="TextBox 26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2780F5F8-0825-413A-A55C-601446B318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4738" y="2503204"/>
            <a:ext cx="6492240" cy="182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900" dirty="0"/>
              <a:t>Pharyngitis</a:t>
            </a:r>
          </a:p>
        </p:txBody>
      </p:sp>
      <p:sp>
        <p:nvSpPr>
          <p:cNvPr id="6166" name="TextBox 27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7656C3EC-AD2B-4263-BBEA-059CFD396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4738" y="2915714"/>
            <a:ext cx="6492240" cy="182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900" dirty="0"/>
              <a:t>Headache</a:t>
            </a:r>
          </a:p>
        </p:txBody>
      </p:sp>
      <p:sp>
        <p:nvSpPr>
          <p:cNvPr id="6167" name="TextBox 28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74CFE1B2-3403-4421-AD0B-A353CE92CD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4738" y="3335598"/>
            <a:ext cx="6492240" cy="182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900" dirty="0"/>
              <a:t>Gastroenteritis</a:t>
            </a:r>
          </a:p>
        </p:txBody>
      </p:sp>
      <p:sp>
        <p:nvSpPr>
          <p:cNvPr id="6169" name="TextBox 30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9505853D-FF5E-4A71-A6FB-61F2965FA9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4738" y="4167992"/>
            <a:ext cx="6492240" cy="182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900" dirty="0"/>
              <a:t>Back pain</a:t>
            </a:r>
          </a:p>
        </p:txBody>
      </p:sp>
      <p:sp>
        <p:nvSpPr>
          <p:cNvPr id="6170" name="TextBox 31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535C4A8C-C2FB-45BC-8AF3-B175D79BE3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4738" y="4595250"/>
            <a:ext cx="6492240" cy="182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900" dirty="0"/>
              <a:t>Cough	</a:t>
            </a:r>
          </a:p>
        </p:txBody>
      </p:sp>
      <p:sp>
        <p:nvSpPr>
          <p:cNvPr id="6171" name="TextBox 32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CB7242CC-7DED-4692-B4CC-D45DCC8B21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4738" y="5007760"/>
            <a:ext cx="6492240" cy="182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900" dirty="0"/>
              <a:t>Influenza-like illness</a:t>
            </a:r>
          </a:p>
        </p:txBody>
      </p:sp>
      <p:sp>
        <p:nvSpPr>
          <p:cNvPr id="6178" name="Title 3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A95C19F5-83D9-4DD4-B5B6-87E95F425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152400"/>
            <a:ext cx="7662862" cy="838200"/>
          </a:xfrm>
        </p:spPr>
        <p:txBody>
          <a:bodyPr/>
          <a:lstStyle/>
          <a:p>
            <a:r>
              <a:rPr lang="en-US" altLang="en-US" sz="2800" dirty="0"/>
              <a:t>Common On-Treatment Maintenance Period </a:t>
            </a:r>
            <a:br>
              <a:rPr lang="en-US" altLang="en-US" sz="2800" dirty="0"/>
            </a:br>
            <a:r>
              <a:rPr lang="en-US" altLang="en-US" sz="2800" dirty="0"/>
              <a:t>AEs (≥7.5% in Any Arm): Q8W vs Q4W </a:t>
            </a:r>
          </a:p>
        </p:txBody>
      </p:sp>
      <p:sp>
        <p:nvSpPr>
          <p:cNvPr id="6179" name="TextBox 18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C6C91B06-55BB-40B1-BA24-F35FFADDAF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778" y="5647476"/>
            <a:ext cx="233997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000" dirty="0">
                <a:solidFill>
                  <a:srgbClr val="000000"/>
                </a:solidFill>
              </a:rPr>
              <a:t>Relative risk with 95% CI</a:t>
            </a:r>
          </a:p>
        </p:txBody>
      </p:sp>
      <p:sp>
        <p:nvSpPr>
          <p:cNvPr id="6180" name="Right Arrow 9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A9D8F510-A989-436B-9A86-4E2982DC208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038621" y="1407142"/>
            <a:ext cx="593725" cy="171450"/>
          </a:xfrm>
          <a:prstGeom prst="rightArrow">
            <a:avLst>
              <a:gd name="adj1" fmla="val 50000"/>
              <a:gd name="adj2" fmla="val 50149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5064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5064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5064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5064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5064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506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506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506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506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GB" altLang="en-US" sz="900" dirty="0"/>
          </a:p>
        </p:txBody>
      </p:sp>
      <p:sp>
        <p:nvSpPr>
          <p:cNvPr id="6181" name="Right Arrow 13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57D12B8D-CCD8-40BD-AFD7-FCD15B4EE4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1584" y="1407142"/>
            <a:ext cx="582612" cy="171450"/>
          </a:xfrm>
          <a:prstGeom prst="rightArrow">
            <a:avLst>
              <a:gd name="adj1" fmla="val 50000"/>
              <a:gd name="adj2" fmla="val 49651"/>
            </a:avLst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5064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5064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5064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5064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5064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506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506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506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506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GB" altLang="en-US" sz="900" dirty="0"/>
          </a:p>
        </p:txBody>
      </p:sp>
      <p:sp>
        <p:nvSpPr>
          <p:cNvPr id="72" name="TextBox 14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5E38B8D6-26C3-4028-B882-9F0BF62EB3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5409" y="1181717"/>
            <a:ext cx="985837" cy="265778"/>
          </a:xfrm>
          <a:prstGeom prst="rect">
            <a:avLst/>
          </a:prstGeom>
          <a:noFill/>
          <a:ln>
            <a:noFill/>
          </a:ln>
          <a:extLst/>
        </p:spPr>
        <p:txBody>
          <a:bodyPr lIns="0" rIns="0">
            <a:spAutoFit/>
          </a:bodyPr>
          <a:lstStyle>
            <a:lvl1pPr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23925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500"/>
              </a:lnSpc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GB" altLang="en-US" sz="1000" b="1" dirty="0">
                <a:latin typeface="+mj-lt"/>
              </a:rPr>
              <a:t>Favors Q8W</a:t>
            </a:r>
          </a:p>
        </p:txBody>
      </p:sp>
      <p:sp>
        <p:nvSpPr>
          <p:cNvPr id="73" name="TextBox 24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664889A8-4C5E-4EC4-8F5D-9D01775394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0784" y="1181717"/>
            <a:ext cx="839787" cy="265778"/>
          </a:xfrm>
          <a:prstGeom prst="rect">
            <a:avLst/>
          </a:prstGeom>
          <a:noFill/>
          <a:ln>
            <a:noFill/>
          </a:ln>
          <a:extLst/>
        </p:spPr>
        <p:txBody>
          <a:bodyPr lIns="0" rIns="0">
            <a:spAutoFit/>
          </a:bodyPr>
          <a:lstStyle>
            <a:lvl1pPr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23925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500"/>
              </a:lnSpc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GB" altLang="en-US" sz="1000" b="1" dirty="0">
                <a:latin typeface="+mj-lt"/>
              </a:rPr>
              <a:t>Favors Q4W</a:t>
            </a:r>
          </a:p>
        </p:txBody>
      </p:sp>
      <p:cxnSp>
        <p:nvCxnSpPr>
          <p:cNvPr id="74" name="Straight Connector 73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9492AB3E-41FD-4876-BD3F-15AA90B700DF}"/>
              </a:ext>
            </a:extLst>
          </p:cNvPr>
          <p:cNvCxnSpPr>
            <a:cxnSpLocks/>
          </p:cNvCxnSpPr>
          <p:nvPr/>
        </p:nvCxnSpPr>
        <p:spPr bwMode="auto">
          <a:xfrm>
            <a:off x="6759823" y="1642637"/>
            <a:ext cx="0" cy="3775805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6185" name="TextBox 39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549728FE-8344-4FC6-BB93-D69F8F5C65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9088" y="5647476"/>
            <a:ext cx="22796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000" dirty="0">
                <a:solidFill>
                  <a:srgbClr val="000000"/>
                </a:solidFill>
              </a:rPr>
              <a:t>Percentage</a:t>
            </a:r>
          </a:p>
        </p:txBody>
      </p:sp>
      <p:grpSp>
        <p:nvGrpSpPr>
          <p:cNvPr id="6186" name="Group 2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EB048DEB-79F6-4051-88DC-A0439199AC01}"/>
              </a:ext>
            </a:extLst>
          </p:cNvPr>
          <p:cNvGrpSpPr>
            <a:grpSpLocks/>
          </p:cNvGrpSpPr>
          <p:nvPr/>
        </p:nvGrpSpPr>
        <p:grpSpPr bwMode="auto">
          <a:xfrm>
            <a:off x="2757488" y="1369042"/>
            <a:ext cx="2532062" cy="155575"/>
            <a:chOff x="2367530" y="1462382"/>
            <a:chExt cx="3216241" cy="148409"/>
          </a:xfrm>
        </p:grpSpPr>
        <p:grpSp>
          <p:nvGrpSpPr>
            <p:cNvPr id="6193" name="Group 49">
              <a:extLst>
                <a:ext uri="{FF2B5EF4-FFF2-40B4-BE49-F238E27FC236}">
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BDA296B4-0F59-4243-B3EA-0AB1B745878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7530" y="1464066"/>
              <a:ext cx="1867188" cy="146725"/>
              <a:chOff x="213292" y="1558163"/>
              <a:chExt cx="1867187" cy="147136"/>
            </a:xfrm>
          </p:grpSpPr>
          <p:sp>
            <p:nvSpPr>
              <p:cNvPr id="100" name="Oval 99">
                <a:extLst>
                  <a:ext uri="{FF2B5EF4-FFF2-40B4-BE49-F238E27FC236}">
  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CF009202-04CB-49E8-BEC7-0E82E64082B1}"/>
                  </a:ext>
                </a:extLst>
              </p:cNvPr>
              <p:cNvSpPr/>
              <p:nvPr/>
            </p:nvSpPr>
            <p:spPr>
              <a:xfrm>
                <a:off x="213292" y="1579254"/>
                <a:ext cx="129053" cy="95672"/>
              </a:xfrm>
              <a:prstGeom prst="ellipse">
                <a:avLst/>
              </a:prstGeom>
              <a:noFill/>
              <a:ln w="190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600" dirty="0"/>
              </a:p>
            </p:txBody>
          </p:sp>
          <p:sp>
            <p:nvSpPr>
              <p:cNvPr id="6198" name="TextBox 47">
                <a:extLst>
                  <a:ext uri="{FF2B5EF4-FFF2-40B4-BE49-F238E27FC236}">
  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34DAF27B-F83D-4F8C-A117-8EE44D50FF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1243" y="1558163"/>
                <a:ext cx="1659236" cy="147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sz="1000" dirty="0"/>
                  <a:t>Q4W IM (n=115)</a:t>
                </a:r>
              </a:p>
            </p:txBody>
          </p:sp>
        </p:grpSp>
        <p:grpSp>
          <p:nvGrpSpPr>
            <p:cNvPr id="6194" name="Group 50">
              <a:extLst>
                <a:ext uri="{FF2B5EF4-FFF2-40B4-BE49-F238E27FC236}">
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B7C95C0C-431F-416D-8C8E-B7D8CC5C61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41427" y="1462382"/>
              <a:ext cx="1542344" cy="146726"/>
              <a:chOff x="3885567" y="1322700"/>
              <a:chExt cx="1543059" cy="145879"/>
            </a:xfrm>
          </p:grpSpPr>
          <p:sp>
            <p:nvSpPr>
              <p:cNvPr id="98" name="Isosceles Triangle 97">
                <a:extLst>
                  <a:ext uri="{FF2B5EF4-FFF2-40B4-BE49-F238E27FC236}">
  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1F235140-93DE-4CF7-938C-6734D1BF988E}"/>
                  </a:ext>
                </a:extLst>
              </p:cNvPr>
              <p:cNvSpPr/>
              <p:nvPr/>
            </p:nvSpPr>
            <p:spPr>
              <a:xfrm>
                <a:off x="3885326" y="1342274"/>
                <a:ext cx="153321" cy="112922"/>
              </a:xfrm>
              <a:prstGeom prst="triangl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600" dirty="0"/>
              </a:p>
            </p:txBody>
          </p:sp>
          <p:sp>
            <p:nvSpPr>
              <p:cNvPr id="6196" name="TextBox 48">
                <a:extLst>
                  <a:ext uri="{FF2B5EF4-FFF2-40B4-BE49-F238E27FC236}">
  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658614A4-1867-4669-BB91-36DD276CB47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57025" y="1322700"/>
                <a:ext cx="1371601" cy="1458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sz="1000" dirty="0"/>
                  <a:t> Q8W IM (n=115)</a:t>
                </a:r>
              </a:p>
            </p:txBody>
          </p:sp>
        </p:grpSp>
      </p:grpSp>
      <p:sp>
        <p:nvSpPr>
          <p:cNvPr id="6187" name="TextBox 51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12D79D84-9149-43A2-BCDF-6D2250CAD2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1280" y="5476024"/>
            <a:ext cx="2373313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900" dirty="0"/>
              <a:t>0.1                     1.0                   10.0</a:t>
            </a:r>
          </a:p>
        </p:txBody>
      </p:sp>
      <p:cxnSp>
        <p:nvCxnSpPr>
          <p:cNvPr id="93" name="Straight Connector 92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601D8677-8568-48AC-9FC7-3F4375F7150A}"/>
              </a:ext>
            </a:extLst>
          </p:cNvPr>
          <p:cNvCxnSpPr>
            <a:cxnSpLocks/>
          </p:cNvCxnSpPr>
          <p:nvPr/>
        </p:nvCxnSpPr>
        <p:spPr bwMode="auto">
          <a:xfrm>
            <a:off x="2636838" y="1635263"/>
            <a:ext cx="0" cy="377580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38C9B7B5-132F-4D03-AA4B-990B6012D845}"/>
              </a:ext>
            </a:extLst>
          </p:cNvPr>
          <p:cNvCxnSpPr/>
          <p:nvPr/>
        </p:nvCxnSpPr>
        <p:spPr bwMode="auto">
          <a:xfrm>
            <a:off x="7558475" y="1632523"/>
            <a:ext cx="0" cy="379476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90" name="TextBox 1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A7CA495E-FD14-487B-BEC1-3882FF2770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6325" y="1373805"/>
            <a:ext cx="1385888" cy="15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000" b="1" dirty="0"/>
              <a:t>Adverse events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08B1E59F-6B62-47C2-B485-1241AD96F6FB}"/>
              </a:ext>
            </a:extLst>
          </p:cNvPr>
          <p:cNvCxnSpPr>
            <a:cxnSpLocks/>
          </p:cNvCxnSpPr>
          <p:nvPr/>
        </p:nvCxnSpPr>
        <p:spPr>
          <a:xfrm>
            <a:off x="1074738" y="1641232"/>
            <a:ext cx="6492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Chart 38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C89229D8-5F4A-49F7-A0DB-18C165ED65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86061082"/>
              </p:ext>
            </p:extLst>
          </p:nvPr>
        </p:nvGraphicFramePr>
        <p:xfrm>
          <a:off x="2435892" y="1609827"/>
          <a:ext cx="3106737" cy="40647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2" name="Group 11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630B5EC0-EC50-4835-9074-E14C190965E7}"/>
              </a:ext>
            </a:extLst>
          </p:cNvPr>
          <p:cNvGrpSpPr/>
          <p:nvPr/>
        </p:nvGrpSpPr>
        <p:grpSpPr>
          <a:xfrm>
            <a:off x="4422563" y="1465674"/>
            <a:ext cx="3263900" cy="4566315"/>
            <a:chOff x="4879763" y="1636942"/>
            <a:chExt cx="3263900" cy="4566315"/>
          </a:xfrm>
        </p:grpSpPr>
        <p:graphicFrame>
          <p:nvGraphicFramePr>
            <p:cNvPr id="2" name="Chart 17">
              <a:extLst>
                <a:ext uri="{FF2B5EF4-FFF2-40B4-BE49-F238E27FC236}">
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C664B47C-AB5A-41DA-88DE-ADDEA089680A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88728694"/>
                </p:ext>
              </p:extLst>
            </p:nvPr>
          </p:nvGraphicFramePr>
          <p:xfrm>
            <a:off x="4879763" y="1636942"/>
            <a:ext cx="3263900" cy="456631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11" name="Rectangle 10">
              <a:extLst>
                <a:ext uri="{FF2B5EF4-FFF2-40B4-BE49-F238E27FC236}">
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CFC202BA-1C87-4FB8-AF39-9A2EA445F7DB}"/>
                </a:ext>
              </a:extLst>
            </p:cNvPr>
            <p:cNvSpPr/>
            <p:nvPr/>
          </p:nvSpPr>
          <p:spPr>
            <a:xfrm>
              <a:off x="5611680" y="5564068"/>
              <a:ext cx="493845" cy="206579"/>
            </a:xfrm>
            <a:prstGeom prst="rect">
              <a:avLst/>
            </a:prstGeom>
            <a:solidFill>
              <a:schemeClr val="bg1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8" name="Text Placeholder 8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CCEF3F34-4355-483D-A180-8FDAE4CE368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dirty="0"/>
              <a:t>Eron et al. IAS 2017; Paris, France. Slides MOAX0205LB.</a:t>
            </a:r>
          </a:p>
        </p:txBody>
      </p:sp>
      <p:sp>
        <p:nvSpPr>
          <p:cNvPr id="46" name="Text Placeholder 3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3EA39AC9-10A0-447F-90DD-046EB6B43B3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3400" y="6025980"/>
            <a:ext cx="8358188" cy="246221"/>
          </a:xfrm>
        </p:spPr>
        <p:txBody>
          <a:bodyPr lIns="91440" tIns="45720" rIns="91440" bIns="45720">
            <a:spAutoFit/>
          </a:bodyPr>
          <a:lstStyle/>
          <a:p>
            <a:r>
              <a:rPr lang="en-US" altLang="en-US" sz="1000" dirty="0">
                <a:latin typeface="Arial" charset="0"/>
                <a:cs typeface="Arial" charset="0"/>
              </a:rPr>
              <a:t>AE, adverse event; IM, intramuscular; Q4W, every 4 weeks; Q8W, every 8 weeks; </a:t>
            </a:r>
            <a:r>
              <a:rPr lang="en-US" altLang="en-US" sz="1000" dirty="0" err="1">
                <a:latin typeface="Arial" charset="0"/>
                <a:cs typeface="Arial" charset="0"/>
              </a:rPr>
              <a:t>RPV</a:t>
            </a:r>
            <a:r>
              <a:rPr lang="en-US" altLang="en-US" sz="1000" dirty="0">
                <a:latin typeface="Arial" charset="0"/>
                <a:cs typeface="Arial" charset="0"/>
              </a:rPr>
              <a:t>, rilpivirine; </a:t>
            </a:r>
            <a:r>
              <a:rPr lang="en-US" altLang="en-US" sz="1000" dirty="0"/>
              <a:t>SD, standard deviation.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1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2E739364-A521-43B8-9391-39E14089630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32360267"/>
              </p:ext>
            </p:extLst>
          </p:nvPr>
        </p:nvGraphicFramePr>
        <p:xfrm>
          <a:off x="4572000" y="1219200"/>
          <a:ext cx="4419600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171" name="Title 1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8BF8131A-73E0-47E6-929F-53734E467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52400"/>
            <a:ext cx="7543800" cy="838200"/>
          </a:xfrm>
        </p:spPr>
        <p:txBody>
          <a:bodyPr/>
          <a:lstStyle/>
          <a:p>
            <a:r>
              <a:rPr lang="en-US" altLang="en-US" dirty="0"/>
              <a:t>Day 1 Induction Outcomes (ITT-E)</a:t>
            </a:r>
            <a:r>
              <a:rPr lang="en-US" altLang="en-US" baseline="30000" dirty="0"/>
              <a:t>a</a:t>
            </a:r>
            <a:endParaRPr lang="en-US" altLang="en-US" dirty="0"/>
          </a:p>
        </p:txBody>
      </p:sp>
      <p:sp>
        <p:nvSpPr>
          <p:cNvPr id="7173" name="Content Placeholder 2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892F4047-5E64-410D-ABAD-A0C78D277B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3400" y="5867400"/>
            <a:ext cx="8358188" cy="365125"/>
          </a:xfrm>
        </p:spPr>
        <p:txBody>
          <a:bodyPr/>
          <a:lstStyle/>
          <a:p>
            <a:r>
              <a:rPr lang="en-US" altLang="en-US" sz="1000" dirty="0"/>
              <a:t> </a:t>
            </a:r>
            <a:r>
              <a:rPr lang="en-US" altLang="en-US" sz="1000" dirty="0">
                <a:latin typeface="Arial" charset="0"/>
                <a:cs typeface="Arial" charset="0"/>
              </a:rPr>
              <a:t>AE, adverse event; CAB, cabotegravir; IM,; ITT-E, intent-to-treat exposed.</a:t>
            </a:r>
          </a:p>
          <a:p>
            <a:r>
              <a:rPr lang="en-US" altLang="en-US" sz="1000" baseline="30000" dirty="0" err="1"/>
              <a:t>a</a:t>
            </a:r>
            <a:r>
              <a:rPr lang="en-US" altLang="en-US" sz="1000" dirty="0" err="1"/>
              <a:t>Population</a:t>
            </a:r>
            <a:r>
              <a:rPr lang="en-US" altLang="en-US" sz="1000" dirty="0"/>
              <a:t> (</a:t>
            </a:r>
            <a:r>
              <a:rPr lang="en-GB" sz="1000" dirty="0"/>
              <a:t>all enrolled subjects who receive at least one dose of study drug).</a:t>
            </a:r>
            <a:endParaRPr lang="en-US" altLang="en-US" sz="10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B169BA49-D40B-42B0-999D-45938729EF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74395190"/>
              </p:ext>
            </p:extLst>
          </p:nvPr>
        </p:nvGraphicFramePr>
        <p:xfrm>
          <a:off x="444500" y="1358900"/>
          <a:ext cx="4127500" cy="443229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895299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0"/>
                    </a:ext>
                  </a:extLst>
                </a:gridCol>
                <a:gridCol w="1232201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1"/>
                    </a:ext>
                  </a:extLst>
                </a:gridCol>
              </a:tblGrid>
              <a:tr h="6373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Day 1 snapshot </a:t>
                      </a:r>
                      <a:br>
                        <a:rPr lang="en-US" sz="16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outcomes, n (%)</a:t>
                      </a:r>
                    </a:p>
                  </a:txBody>
                  <a:tcPr marL="73144" marR="9524" marT="36587" marB="36587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Oral CAB</a:t>
                      </a:r>
                      <a:br>
                        <a:rPr lang="en-US" sz="1600" b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b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(n=309)</a:t>
                      </a:r>
                    </a:p>
                  </a:txBody>
                  <a:tcPr marL="9524" marR="9524" marT="36587" marB="36587" anchor="b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0"/>
                  </a:ext>
                </a:extLst>
              </a:tr>
              <a:tr h="3453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Virologic success</a:t>
                      </a:r>
                    </a:p>
                  </a:txBody>
                  <a:tcPr marL="73144" marR="9524" marT="36587" marB="36587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234950" algn="ctr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282 (91)</a:t>
                      </a:r>
                    </a:p>
                  </a:txBody>
                  <a:tcPr marL="9524" marR="9524" marT="36587" marB="36587"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1"/>
                  </a:ext>
                </a:extLst>
              </a:tr>
              <a:tr h="3453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Virologic nonresponse</a:t>
                      </a:r>
                    </a:p>
                  </a:txBody>
                  <a:tcPr marL="73144" marR="9524" marT="36587" marB="36587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234950" algn="ctr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 (5)</a:t>
                      </a:r>
                    </a:p>
                  </a:txBody>
                  <a:tcPr marL="9524" marR="9524" marT="36587" marB="36587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2"/>
                  </a:ext>
                </a:extLst>
              </a:tr>
              <a:tr h="345387">
                <a:tc>
                  <a:txBody>
                    <a:bodyPr/>
                    <a:lstStyle/>
                    <a:p>
                      <a:pPr marL="91440" marR="0" lvl="1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Data in window not &lt;50 c/mL</a:t>
                      </a:r>
                    </a:p>
                  </a:txBody>
                  <a:tcPr marL="73144" marR="9524" marT="36587" marB="36587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234950" algn="ctr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 (3)</a:t>
                      </a:r>
                    </a:p>
                  </a:txBody>
                  <a:tcPr marL="9524" marR="9524" marT="36587" marB="36587"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3"/>
                  </a:ext>
                </a:extLst>
              </a:tr>
              <a:tr h="603355">
                <a:tc>
                  <a:txBody>
                    <a:bodyPr/>
                    <a:lstStyle/>
                    <a:p>
                      <a:pPr marL="91440" marR="0" lvl="1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Discontinued for lack </a:t>
                      </a:r>
                      <a:br>
                        <a:rPr lang="en-US" sz="16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 efficacy</a:t>
                      </a:r>
                    </a:p>
                  </a:txBody>
                  <a:tcPr marL="73144" marR="9524" marT="36587" marB="36587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234950" algn="ctr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(&lt;1)</a:t>
                      </a:r>
                    </a:p>
                  </a:txBody>
                  <a:tcPr marL="9524" marR="9524" marT="36587" marB="36587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4"/>
                  </a:ext>
                </a:extLst>
              </a:tr>
              <a:tr h="603355">
                <a:tc>
                  <a:txBody>
                    <a:bodyPr/>
                    <a:lstStyle/>
                    <a:p>
                      <a:pPr marL="91440" marR="0" lvl="1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Discontinued for other reason while not &lt;50 c/mL</a:t>
                      </a:r>
                    </a:p>
                  </a:txBody>
                  <a:tcPr marL="73144" marR="9524" marT="36587" marB="36587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234950" algn="ctr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(&lt;1)</a:t>
                      </a:r>
                    </a:p>
                  </a:txBody>
                  <a:tcPr marL="9524" marR="9524" marT="36587" marB="36587"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5"/>
                  </a:ext>
                </a:extLst>
              </a:tr>
              <a:tr h="3453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virologic data in window</a:t>
                      </a:r>
                    </a:p>
                  </a:txBody>
                  <a:tcPr marL="73144" marR="9524" marT="36587" marB="36587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234950" algn="ctr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 (4)</a:t>
                      </a:r>
                    </a:p>
                  </a:txBody>
                  <a:tcPr marL="9524" marR="9524" marT="36587" marB="36587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6"/>
                  </a:ext>
                </a:extLst>
              </a:tr>
              <a:tr h="603355">
                <a:tc>
                  <a:txBody>
                    <a:bodyPr/>
                    <a:lstStyle/>
                    <a:p>
                      <a:pPr marL="91440" marR="0" lvl="1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Discontinued due to AE </a:t>
                      </a:r>
                      <a:br>
                        <a:rPr lang="en-US" sz="16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 death</a:t>
                      </a:r>
                    </a:p>
                  </a:txBody>
                  <a:tcPr marL="73144" marR="9524" marT="36587" marB="36587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234950" algn="ctr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 (2)</a:t>
                      </a:r>
                    </a:p>
                  </a:txBody>
                  <a:tcPr marL="9524" marR="9524" marT="36587" marB="36587"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7"/>
                  </a:ext>
                </a:extLst>
              </a:tr>
              <a:tr h="603355">
                <a:tc>
                  <a:txBody>
                    <a:bodyPr/>
                    <a:lstStyle/>
                    <a:p>
                      <a:pPr marL="91440" marR="0" lvl="1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Discontinued for other reasons</a:t>
                      </a:r>
                    </a:p>
                  </a:txBody>
                  <a:tcPr marL="73144" marR="9524" marT="36587" marB="36587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234950" algn="ctr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 (2)</a:t>
                      </a:r>
                    </a:p>
                  </a:txBody>
                  <a:tcPr marL="9524" marR="9524" marT="36587" marB="36587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8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8FD711B6-40EC-4ADE-AFFF-30353A21F7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38078033"/>
              </p:ext>
            </p:extLst>
          </p:nvPr>
        </p:nvGraphicFramePr>
        <p:xfrm>
          <a:off x="4876800" y="3863975"/>
          <a:ext cx="4038600" cy="189229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440218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0"/>
                    </a:ext>
                  </a:extLst>
                </a:gridCol>
                <a:gridCol w="1598382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1"/>
                    </a:ext>
                  </a:extLst>
                </a:gridCol>
              </a:tblGrid>
              <a:tr h="538159">
                <a:tc>
                  <a:txBody>
                    <a:bodyPr/>
                    <a:lstStyle/>
                    <a:p>
                      <a:pPr marL="73152" marR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Day 1 drug-related </a:t>
                      </a:r>
                      <a:br>
                        <a:rPr lang="en-US" sz="16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AEs, n (%)</a:t>
                      </a:r>
                    </a:p>
                  </a:txBody>
                  <a:tcPr marL="9525" marR="9525" marT="27439" marB="27439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Oral CAB (n=309)</a:t>
                      </a:r>
                    </a:p>
                  </a:txBody>
                  <a:tcPr marL="9525" marR="9525" marT="27439" marB="27439" anchor="b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0"/>
                  </a:ext>
                </a:extLst>
              </a:tr>
              <a:tr h="270828">
                <a:tc>
                  <a:txBody>
                    <a:bodyPr/>
                    <a:lstStyle/>
                    <a:p>
                      <a:pPr marL="73152" marR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Preferred term ≥3%</a:t>
                      </a:r>
                    </a:p>
                  </a:txBody>
                  <a:tcPr marL="9525" marR="9525" marT="27439" marB="27439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27439" marB="27439"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1"/>
                  </a:ext>
                </a:extLst>
              </a:tr>
              <a:tr h="270828">
                <a:tc>
                  <a:txBody>
                    <a:bodyPr/>
                    <a:lstStyle/>
                    <a:p>
                      <a:pPr marL="73152" marR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Nausea</a:t>
                      </a:r>
                    </a:p>
                  </a:txBody>
                  <a:tcPr marL="9525" marR="9525" marT="27439" marB="27439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 (9) </a:t>
                      </a:r>
                      <a:endParaRPr lang="en-GB" sz="1600" b="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27439" marB="27439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2"/>
                  </a:ext>
                </a:extLst>
              </a:tr>
              <a:tr h="270828">
                <a:tc>
                  <a:txBody>
                    <a:bodyPr/>
                    <a:lstStyle/>
                    <a:p>
                      <a:pPr marL="73152" marR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Dyspepsia</a:t>
                      </a:r>
                    </a:p>
                  </a:txBody>
                  <a:tcPr marL="9525" marR="9525" marT="27439" marB="27439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 (3) </a:t>
                      </a:r>
                    </a:p>
                  </a:txBody>
                  <a:tcPr marL="9525" marR="9525" marT="27439" marB="27439"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3"/>
                  </a:ext>
                </a:extLst>
              </a:tr>
              <a:tr h="270828">
                <a:tc>
                  <a:txBody>
                    <a:bodyPr/>
                    <a:lstStyle/>
                    <a:p>
                      <a:pPr marL="73152" marR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Headache</a:t>
                      </a:r>
                    </a:p>
                  </a:txBody>
                  <a:tcPr marL="9525" marR="9525" marT="27439" marB="27439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 (3) </a:t>
                      </a:r>
                    </a:p>
                  </a:txBody>
                  <a:tcPr marL="9525" marR="9525" marT="27439" marB="27439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4"/>
                  </a:ext>
                </a:extLst>
              </a:tr>
              <a:tr h="270828">
                <a:tc>
                  <a:txBody>
                    <a:bodyPr/>
                    <a:lstStyle/>
                    <a:p>
                      <a:pPr marL="73152" marR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Fatigue</a:t>
                      </a:r>
                    </a:p>
                  </a:txBody>
                  <a:tcPr marL="9525" marR="9525" marT="27439" marB="27439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 (3) </a:t>
                      </a:r>
                    </a:p>
                  </a:txBody>
                  <a:tcPr marL="9525" marR="9525" marT="27439" marB="27439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5"/>
                  </a:ext>
                </a:extLst>
              </a:tr>
            </a:tbl>
          </a:graphicData>
        </a:graphic>
      </p:graphicFrame>
      <p:sp>
        <p:nvSpPr>
          <p:cNvPr id="7227" name="TextBox 8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1E24E8FE-B831-45AB-B87F-AC74445471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8413" y="2333625"/>
            <a:ext cx="200349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400" dirty="0">
                <a:solidFill>
                  <a:srgbClr val="000000"/>
                </a:solidFill>
              </a:rPr>
              <a:t>ITT-E snapshot &lt;50 c/mL</a:t>
            </a:r>
          </a:p>
        </p:txBody>
      </p:sp>
      <p:sp>
        <p:nvSpPr>
          <p:cNvPr id="7228" name="TextBox 9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7963A7A6-FDAA-4C75-AF47-FDBA7502CF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9063" y="1082675"/>
            <a:ext cx="3778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288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400" dirty="0">
                <a:solidFill>
                  <a:srgbClr val="000000"/>
                </a:solidFill>
              </a:rPr>
              <a:t>91%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89E5DDF7-23FB-4F03-9F0A-5FAF8C7B075D}"/>
              </a:ext>
            </a:extLst>
          </p:cNvPr>
          <p:cNvCxnSpPr/>
          <p:nvPr/>
        </p:nvCxnSpPr>
        <p:spPr>
          <a:xfrm>
            <a:off x="8140700" y="1206500"/>
            <a:ext cx="293688" cy="152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8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14B3DAC5-AD3B-4A05-973E-8F08FFC0E4A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dirty="0"/>
              <a:t>Eron et al. IAS 2017; Paris, France. Slides MOAX0205LB.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6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639449A6-CE2E-4A80-A999-BE5648F466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" y="2569454"/>
            <a:ext cx="2138362" cy="507831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>
            <a:spAutoFit/>
          </a:bodyPr>
          <a:lstStyle>
            <a:lvl1pPr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23925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1100" b="1" dirty="0">
                <a:latin typeface="+mj-lt"/>
              </a:rPr>
              <a:t>CAB 30 mg + ABC/3TC PO QD </a:t>
            </a:r>
            <a:br>
              <a:rPr lang="en-US" altLang="en-US" sz="1100" b="1" dirty="0">
                <a:latin typeface="+mj-lt"/>
              </a:rPr>
            </a:br>
            <a:r>
              <a:rPr lang="en-US" altLang="en-US" sz="1100" b="1" dirty="0">
                <a:latin typeface="+mj-lt"/>
              </a:rPr>
              <a:t>for 20 weeks</a:t>
            </a:r>
          </a:p>
          <a:p>
            <a:pPr algn="ctr" eaLnBrk="1" hangingPunct="1"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1100" b="1" dirty="0">
                <a:latin typeface="+mj-lt"/>
              </a:rPr>
              <a:t>(N=309)</a:t>
            </a:r>
          </a:p>
        </p:txBody>
      </p:sp>
      <p:graphicFrame>
        <p:nvGraphicFramePr>
          <p:cNvPr id="52" name="Table 51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AFAC6F9A-939F-449F-8DF7-4B4BDF6907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90355550"/>
              </p:ext>
            </p:extLst>
          </p:nvPr>
        </p:nvGraphicFramePr>
        <p:xfrm>
          <a:off x="2917825" y="1701800"/>
          <a:ext cx="4913313" cy="22621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2852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0"/>
                    </a:ext>
                  </a:extLst>
                </a:gridCol>
                <a:gridCol w="3250461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1"/>
                    </a:ext>
                  </a:extLst>
                </a:gridCol>
              </a:tblGrid>
              <a:tr h="737358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bg1"/>
                          </a:solidFill>
                        </a:rPr>
                        <a:t>Inclusion criteria</a:t>
                      </a:r>
                    </a:p>
                  </a:txBody>
                  <a:tcPr marL="91454" marR="91454" marT="60993" marB="609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790">
                        <a:alpha val="7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82880" indent="-182880">
                        <a:lnSpc>
                          <a:spcPts val="16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</a:rPr>
                        <a:t>≥18 years</a:t>
                      </a:r>
                      <a:r>
                        <a:rPr lang="en-US" sz="1500" b="0" baseline="0" dirty="0">
                          <a:solidFill>
                            <a:schemeClr val="tx1"/>
                          </a:solidFill>
                        </a:rPr>
                        <a:t> old</a:t>
                      </a: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  <a:p>
                      <a:pPr marL="182880" indent="-182880">
                        <a:lnSpc>
                          <a:spcPts val="16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</a:rPr>
                        <a:t>Naive to antiretroviral therapy</a:t>
                      </a:r>
                    </a:p>
                    <a:p>
                      <a:pPr marL="182880" indent="-182880">
                        <a:lnSpc>
                          <a:spcPts val="16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</a:rPr>
                        <a:t>CD4+</a:t>
                      </a:r>
                      <a:r>
                        <a:rPr lang="en-US" sz="15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500" b="0" dirty="0">
                          <a:solidFill>
                            <a:schemeClr val="tx1"/>
                          </a:solidFill>
                        </a:rPr>
                        <a:t>≥</a:t>
                      </a:r>
                      <a:r>
                        <a:rPr lang="en-US" sz="1500" b="0" baseline="0" dirty="0">
                          <a:solidFill>
                            <a:schemeClr val="tx1"/>
                          </a:solidFill>
                        </a:rPr>
                        <a:t>200 cells/mm</a:t>
                      </a:r>
                      <a:r>
                        <a:rPr lang="en-US" sz="1500" b="0" baseline="30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4" marR="91454" marT="60993" marB="609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0"/>
                  </a:ext>
                </a:extLst>
              </a:tr>
              <a:tr h="737358">
                <a:tc>
                  <a:txBody>
                    <a:bodyPr/>
                    <a:lstStyle/>
                    <a:p>
                      <a:r>
                        <a:rPr lang="en-US" sz="1500" b="1" dirty="0">
                          <a:solidFill>
                            <a:schemeClr val="bg1"/>
                          </a:solidFill>
                        </a:rPr>
                        <a:t>Exclusion criteria</a:t>
                      </a:r>
                    </a:p>
                  </a:txBody>
                  <a:tcPr marL="91454" marR="91454" marT="60993" marB="609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790">
                        <a:alpha val="7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82880" indent="-182880">
                        <a:lnSpc>
                          <a:spcPts val="16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</a:rPr>
                        <a:t>Positive for hepatitis</a:t>
                      </a:r>
                      <a:r>
                        <a:rPr lang="en-US" sz="1500" b="0" baseline="0" dirty="0">
                          <a:solidFill>
                            <a:schemeClr val="tx1"/>
                          </a:solidFill>
                        </a:rPr>
                        <a:t> B</a:t>
                      </a: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  <a:p>
                      <a:pPr marL="182880" indent="-182880">
                        <a:lnSpc>
                          <a:spcPts val="16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</a:rPr>
                        <a:t>ALT ≥5 × ULN</a:t>
                      </a:r>
                    </a:p>
                    <a:p>
                      <a:pPr marL="182880" indent="-182880">
                        <a:lnSpc>
                          <a:spcPts val="16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</a:rPr>
                        <a:t>Creatinine clearance</a:t>
                      </a:r>
                      <a:r>
                        <a:rPr lang="en-US" sz="1500" b="0" baseline="0" dirty="0">
                          <a:solidFill>
                            <a:schemeClr val="tx1"/>
                          </a:solidFill>
                        </a:rPr>
                        <a:t> &lt;50 mL/min</a:t>
                      </a: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4" marR="91454" marT="60993" marB="609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1"/>
                  </a:ext>
                </a:extLst>
              </a:tr>
              <a:tr h="167721">
                <a:tc>
                  <a:txBody>
                    <a:bodyPr/>
                    <a:lstStyle/>
                    <a:p>
                      <a:endParaRPr lang="en-US" sz="300" b="1" dirty="0"/>
                    </a:p>
                  </a:txBody>
                  <a:tcPr marL="91454" marR="91454" marT="60993" marB="609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3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4" marR="91454" marT="60993" marB="60993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2"/>
                  </a:ext>
                </a:extLst>
              </a:tr>
              <a:tr h="619752">
                <a:tc>
                  <a:txBody>
                    <a:bodyPr/>
                    <a:lstStyle/>
                    <a:p>
                      <a:r>
                        <a:rPr lang="en-US" sz="1500" b="1" dirty="0">
                          <a:solidFill>
                            <a:schemeClr val="bg1"/>
                          </a:solidFill>
                        </a:rPr>
                        <a:t>Qualification for maintenance</a:t>
                      </a:r>
                    </a:p>
                  </a:txBody>
                  <a:tcPr marL="91454" marR="91454" marT="60993" marB="609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790">
                        <a:alpha val="7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82880" marR="0" indent="-18288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</a:rPr>
                        <a:t>HIV-1</a:t>
                      </a:r>
                      <a:r>
                        <a:rPr lang="en-US" sz="1500" b="0" baseline="0" dirty="0">
                          <a:solidFill>
                            <a:schemeClr val="tx1"/>
                          </a:solidFill>
                        </a:rPr>
                        <a:t> RNA &lt;50 c/mL between Week −4 and Day 1</a:t>
                      </a: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4" marR="91454" marT="60993" marB="609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3"/>
                  </a:ext>
                </a:extLst>
              </a:tr>
            </a:tbl>
          </a:graphicData>
        </a:graphic>
      </p:graphicFrame>
      <p:sp>
        <p:nvSpPr>
          <p:cNvPr id="70" name="AutoShape 4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29B58D33-9553-447A-A08A-AE4B1C00A4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2359" y="1179784"/>
            <a:ext cx="1801368" cy="322921"/>
          </a:xfrm>
          <a:prstGeom prst="homePlate">
            <a:avLst>
              <a:gd name="adj" fmla="val 37877"/>
            </a:avLst>
          </a:prstGeom>
          <a:solidFill>
            <a:srgbClr val="E31836">
              <a:alpha val="47000"/>
            </a:srgbClr>
          </a:solidFill>
          <a:ln w="19050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anchor="ctr"/>
          <a:lstStyle/>
          <a:p>
            <a:pPr>
              <a:defRPr/>
            </a:pPr>
            <a:r>
              <a:rPr lang="en-US" altLang="en-US" sz="1200" b="1" dirty="0">
                <a:solidFill>
                  <a:schemeClr val="bg1"/>
                </a:solidFill>
              </a:rPr>
              <a:t>Induction period</a:t>
            </a:r>
            <a:endParaRPr lang="en-US" altLang="en-US" sz="1200" b="1" baseline="30000" dirty="0">
              <a:solidFill>
                <a:schemeClr val="bg1"/>
              </a:solidFill>
            </a:endParaRPr>
          </a:p>
        </p:txBody>
      </p:sp>
      <p:sp>
        <p:nvSpPr>
          <p:cNvPr id="22533" name="Title 1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D103A7FB-23D6-4357-BED1-A011917A9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152400"/>
            <a:ext cx="7662862" cy="838200"/>
          </a:xfrm>
        </p:spPr>
        <p:txBody>
          <a:bodyPr/>
          <a:lstStyle/>
          <a:p>
            <a:r>
              <a:rPr lang="en-US" altLang="en-US" dirty="0"/>
              <a:t>LATTE-2 Study Design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F380C2FD-EC04-4FD8-A5DC-1EB8A0CB54F0}"/>
              </a:ext>
            </a:extLst>
          </p:cNvPr>
          <p:cNvCxnSpPr/>
          <p:nvPr/>
        </p:nvCxnSpPr>
        <p:spPr bwMode="auto">
          <a:xfrm>
            <a:off x="544513" y="4386263"/>
            <a:ext cx="0" cy="3905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Line 10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2FAD6D38-EA02-452E-B64A-C7D1DEBA230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3400" y="4583113"/>
            <a:ext cx="2251075" cy="15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>
              <a:defRPr/>
            </a:pPr>
            <a:endParaRPr lang="en-US" sz="1100" dirty="0">
              <a:latin typeface="+mj-lt"/>
            </a:endParaRPr>
          </a:p>
        </p:txBody>
      </p:sp>
      <p:cxnSp>
        <p:nvCxnSpPr>
          <p:cNvPr id="50" name="Straight Connector 49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205573AA-1094-4057-B854-2599EDD5F14B}"/>
              </a:ext>
            </a:extLst>
          </p:cNvPr>
          <p:cNvCxnSpPr/>
          <p:nvPr/>
        </p:nvCxnSpPr>
        <p:spPr bwMode="auto">
          <a:xfrm>
            <a:off x="2784475" y="4402138"/>
            <a:ext cx="0" cy="3937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ounded Rectangle 54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EB695CB8-CC4D-4BF7-9F45-9258C6737C17}"/>
              </a:ext>
            </a:extLst>
          </p:cNvPr>
          <p:cNvSpPr/>
          <p:nvPr/>
        </p:nvSpPr>
        <p:spPr bwMode="auto">
          <a:xfrm>
            <a:off x="501650" y="2389188"/>
            <a:ext cx="2282825" cy="819150"/>
          </a:xfrm>
          <a:prstGeom prst="round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400" dirty="0">
              <a:latin typeface="+mj-lt"/>
            </a:endParaRPr>
          </a:p>
        </p:txBody>
      </p:sp>
      <p:sp>
        <p:nvSpPr>
          <p:cNvPr id="54" name="Text Placeholder 2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073C5295-0ECA-4195-9017-A186A8447523}"/>
              </a:ext>
            </a:extLst>
          </p:cNvPr>
          <p:cNvSpPr txBox="1">
            <a:spLocks/>
          </p:cNvSpPr>
          <p:nvPr/>
        </p:nvSpPr>
        <p:spPr bwMode="auto">
          <a:xfrm>
            <a:off x="533400" y="6294438"/>
            <a:ext cx="8358188" cy="18256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/>
          <a:lstStyle>
            <a:lvl1pPr marL="0" indent="0" algn="r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None/>
              <a:defRPr sz="10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73075" indent="-2571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39763" indent="-15875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98513" indent="-1428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-"/>
              <a:def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22338" indent="-114300" algn="l" defTabSz="923925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668338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000">
                <a:solidFill>
                  <a:schemeClr val="bg2"/>
                </a:solidFill>
                <a:latin typeface="+mn-lt"/>
                <a:cs typeface="+mn-cs"/>
              </a:defRPr>
            </a:lvl6pPr>
            <a:lvl7pPr marL="14478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7pPr>
            <a:lvl8pPr marL="19050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8pPr>
            <a:lvl9pPr marL="23622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/>
              <a:t>Eron et al. IAS 2017; Paris, France. Slides MOAX0205LB.</a:t>
            </a:r>
            <a:endParaRPr lang="en-US" altLang="en-US" kern="0" dirty="0"/>
          </a:p>
        </p:txBody>
      </p:sp>
      <p:sp>
        <p:nvSpPr>
          <p:cNvPr id="59" name="Text Placeholder 15364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695C420B-F733-4C0A-A533-8799C302027A}"/>
              </a:ext>
            </a:extLst>
          </p:cNvPr>
          <p:cNvSpPr txBox="1">
            <a:spLocks/>
          </p:cNvSpPr>
          <p:nvPr/>
        </p:nvSpPr>
        <p:spPr bwMode="auto">
          <a:xfrm>
            <a:off x="544514" y="5527028"/>
            <a:ext cx="8458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>
              <a:defRPr sz="1200"/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 sz="1000" dirty="0"/>
              <a:t>ABC/3TC, abacavir/lamivudine; ALT, alanine aminotransferase; IM, intramuscular; PO, orally; QD, once daily; </a:t>
            </a:r>
            <a:br>
              <a:rPr lang="en-US" altLang="en-US" sz="1000" dirty="0"/>
            </a:br>
            <a:r>
              <a:rPr lang="en-US" altLang="en-US" sz="1000" dirty="0"/>
              <a:t>Q4W, every 4 weeks; Q8W, every 8 weeks; ULN, upper limit of normal. 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0E08F7B7-6246-4FF8-A35B-DD6E13EA3F78}"/>
              </a:ext>
            </a:extLst>
          </p:cNvPr>
          <p:cNvCxnSpPr/>
          <p:nvPr/>
        </p:nvCxnSpPr>
        <p:spPr>
          <a:xfrm>
            <a:off x="2106227" y="4457700"/>
            <a:ext cx="0" cy="2460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7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F3543C2F-DE6E-4566-9709-23515FA8846D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2101207" y="3958532"/>
            <a:ext cx="700087" cy="400110"/>
          </a:xfrm>
          <a:prstGeom prst="rect">
            <a:avLst/>
          </a:prstGeom>
          <a:solidFill>
            <a:schemeClr val="tx1"/>
          </a:solidFill>
          <a:ln>
            <a:noFill/>
          </a:ln>
          <a:extLst/>
        </p:spPr>
        <p:txBody>
          <a:bodyPr wrap="square" lIns="45720" tIns="45720" rIns="45720" bIns="45720">
            <a:spAutoFit/>
          </a:bodyPr>
          <a:lstStyle>
            <a:lvl1pPr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-"/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23925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1000" b="1" dirty="0">
                <a:solidFill>
                  <a:schemeClr val="bg1"/>
                </a:solidFill>
                <a:latin typeface="+mn-lt"/>
              </a:rPr>
              <a:t>Add RPV PO QD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3ED29A64-2970-445C-A21F-2AAE3A736F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1916" y="4394201"/>
            <a:ext cx="598668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050" i="1" dirty="0">
                <a:latin typeface="+mn-lt"/>
              </a:rPr>
              <a:t>4 weeks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00919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58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E419D955-11BB-42BD-93A8-4D034C0842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4000" y="3249282"/>
            <a:ext cx="3401572" cy="15388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23925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1000" dirty="0">
                <a:solidFill>
                  <a:srgbClr val="000000"/>
                </a:solidFill>
                <a:latin typeface="+mj-lt"/>
              </a:rPr>
              <a:t>CAB loading doses at Day 1 (800 mg) and Week 4 (600 mg)</a:t>
            </a:r>
          </a:p>
        </p:txBody>
      </p:sp>
      <p:sp>
        <p:nvSpPr>
          <p:cNvPr id="70" name="AutoShape 4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29B58D33-9553-447A-A08A-AE4B1C00A4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2359" y="1179784"/>
            <a:ext cx="1801368" cy="322921"/>
          </a:xfrm>
          <a:prstGeom prst="homePlate">
            <a:avLst>
              <a:gd name="adj" fmla="val 37877"/>
            </a:avLst>
          </a:prstGeom>
          <a:solidFill>
            <a:srgbClr val="E31836">
              <a:alpha val="47000"/>
            </a:srgbClr>
          </a:solidFill>
          <a:ln w="19050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anchor="ctr"/>
          <a:lstStyle/>
          <a:p>
            <a:pPr>
              <a:defRPr/>
            </a:pPr>
            <a:r>
              <a:rPr lang="en-US" altLang="en-US" sz="1200" b="1" dirty="0">
                <a:solidFill>
                  <a:schemeClr val="bg1"/>
                </a:solidFill>
              </a:rPr>
              <a:t>Induction period</a:t>
            </a:r>
            <a:endParaRPr lang="en-US" altLang="en-US" sz="1200" b="1" baseline="30000" dirty="0">
              <a:solidFill>
                <a:schemeClr val="bg1"/>
              </a:solidFill>
            </a:endParaRPr>
          </a:p>
        </p:txBody>
      </p:sp>
      <p:sp>
        <p:nvSpPr>
          <p:cNvPr id="22533" name="Title 1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D103A7FB-23D6-4357-BED1-A011917A9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152400"/>
            <a:ext cx="7662862" cy="838200"/>
          </a:xfrm>
        </p:spPr>
        <p:txBody>
          <a:bodyPr/>
          <a:lstStyle/>
          <a:p>
            <a:r>
              <a:rPr lang="en-US" altLang="en-US" dirty="0"/>
              <a:t>LATTE-2 Study Design</a:t>
            </a:r>
          </a:p>
        </p:txBody>
      </p:sp>
      <p:sp>
        <p:nvSpPr>
          <p:cNvPr id="10" name="Line 11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BD459CEB-6CF4-42E6-AA44-3E58C3F44D4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36800" y="2789238"/>
            <a:ext cx="55276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xtLst/>
        </p:spPr>
        <p:txBody>
          <a:bodyPr/>
          <a:lstStyle/>
          <a:p>
            <a:pPr>
              <a:defRPr/>
            </a:pPr>
            <a:endParaRPr lang="en-US" sz="1100" dirty="0">
              <a:latin typeface="+mj-lt"/>
            </a:endParaRPr>
          </a:p>
        </p:txBody>
      </p:sp>
      <p:sp>
        <p:nvSpPr>
          <p:cNvPr id="11" name="Line 10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E3D5E3D3-25CB-45E6-BAEC-7FFF22C1C5F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0025" y="4583113"/>
            <a:ext cx="5133975" cy="79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>
              <a:defRPr/>
            </a:pPr>
            <a:endParaRPr lang="en-US" sz="1100" dirty="0">
              <a:latin typeface="+mj-lt"/>
            </a:endParaRPr>
          </a:p>
        </p:txBody>
      </p:sp>
      <p:grpSp>
        <p:nvGrpSpPr>
          <p:cNvPr id="2" name="Group 20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6F715B2E-512D-487E-86B5-812DC495D35C}"/>
              </a:ext>
            </a:extLst>
          </p:cNvPr>
          <p:cNvGrpSpPr>
            <a:grpSpLocks/>
          </p:cNvGrpSpPr>
          <p:nvPr/>
        </p:nvGrpSpPr>
        <p:grpSpPr bwMode="auto">
          <a:xfrm>
            <a:off x="2784475" y="4395788"/>
            <a:ext cx="5084763" cy="392112"/>
            <a:chOff x="3659441" y="4691390"/>
            <a:chExt cx="5259281" cy="304800"/>
          </a:xfrm>
        </p:grpSpPr>
        <p:cxnSp>
          <p:nvCxnSpPr>
            <p:cNvPr id="13" name="Straight Connector 12">
              <a:extLst>
                <a:ext uri="{FF2B5EF4-FFF2-40B4-BE49-F238E27FC236}">
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52B30F4A-CFA2-4DA2-9A00-FC563AD468D1}"/>
                </a:ext>
              </a:extLst>
            </p:cNvPr>
            <p:cNvCxnSpPr/>
            <p:nvPr/>
          </p:nvCxnSpPr>
          <p:spPr>
            <a:xfrm>
              <a:off x="3659441" y="4691390"/>
              <a:ext cx="0" cy="3048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47601FCB-2158-40FE-9155-25D61A1E43F2}"/>
                </a:ext>
              </a:extLst>
            </p:cNvPr>
            <p:cNvCxnSpPr/>
            <p:nvPr/>
          </p:nvCxnSpPr>
          <p:spPr>
            <a:xfrm>
              <a:off x="8918722" y="4691390"/>
              <a:ext cx="0" cy="3048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990F1658-0EC9-4B76-9EBF-F9E17AE15E53}"/>
                </a:ext>
              </a:extLst>
            </p:cNvPr>
            <p:cNvCxnSpPr/>
            <p:nvPr/>
          </p:nvCxnSpPr>
          <p:spPr>
            <a:xfrm>
              <a:off x="5155291" y="4691390"/>
              <a:ext cx="0" cy="3048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CDDE6AFE-1BDB-43CE-803C-B49E5CA27483}"/>
                </a:ext>
              </a:extLst>
            </p:cNvPr>
            <p:cNvCxnSpPr/>
            <p:nvPr/>
          </p:nvCxnSpPr>
          <p:spPr>
            <a:xfrm>
              <a:off x="6450817" y="4691390"/>
              <a:ext cx="0" cy="3048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Freeform 50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7F09B376-CBEA-4F91-A004-8E8F14ABA300}"/>
              </a:ext>
            </a:extLst>
          </p:cNvPr>
          <p:cNvSpPr>
            <a:spLocks/>
          </p:cNvSpPr>
          <p:nvPr/>
        </p:nvSpPr>
        <p:spPr bwMode="auto">
          <a:xfrm>
            <a:off x="2289175" y="1905000"/>
            <a:ext cx="5575300" cy="909638"/>
          </a:xfrm>
          <a:custGeom>
            <a:avLst/>
            <a:gdLst>
              <a:gd name="T0" fmla="*/ 0 w 4513859"/>
              <a:gd name="T1" fmla="*/ 784891 h 782262"/>
              <a:gd name="T2" fmla="*/ 3704612 w 4513859"/>
              <a:gd name="T3" fmla="*/ 0 h 782262"/>
              <a:gd name="T4" fmla="*/ 34018715 w 4513859"/>
              <a:gd name="T5" fmla="*/ 0 h 78226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513859" h="782262">
                <a:moveTo>
                  <a:pt x="0" y="782262"/>
                </a:moveTo>
                <a:lnTo>
                  <a:pt x="491556" y="0"/>
                </a:lnTo>
                <a:lnTo>
                  <a:pt x="4513859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xtLst/>
        </p:spPr>
        <p:txBody>
          <a:bodyPr/>
          <a:lstStyle/>
          <a:p>
            <a:pPr>
              <a:defRPr/>
            </a:pPr>
            <a:endParaRPr lang="en-US" sz="1100" dirty="0">
              <a:latin typeface="+mj-lt"/>
            </a:endParaRPr>
          </a:p>
        </p:txBody>
      </p:sp>
      <p:sp>
        <p:nvSpPr>
          <p:cNvPr id="18" name="Freeform 51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4340CC5B-509B-4267-A85B-83D9579FD8C3}"/>
              </a:ext>
            </a:extLst>
          </p:cNvPr>
          <p:cNvSpPr>
            <a:spLocks/>
          </p:cNvSpPr>
          <p:nvPr/>
        </p:nvSpPr>
        <p:spPr bwMode="auto">
          <a:xfrm flipV="1">
            <a:off x="2336800" y="2805113"/>
            <a:ext cx="5537200" cy="866775"/>
          </a:xfrm>
          <a:custGeom>
            <a:avLst/>
            <a:gdLst>
              <a:gd name="T0" fmla="*/ 0 w 4513859"/>
              <a:gd name="T1" fmla="*/ 2802667 h 782262"/>
              <a:gd name="T2" fmla="*/ 2981782 w 4513859"/>
              <a:gd name="T3" fmla="*/ 0 h 782262"/>
              <a:gd name="T4" fmla="*/ 27381063 w 4513859"/>
              <a:gd name="T5" fmla="*/ 0 h 782262"/>
              <a:gd name="T6" fmla="*/ 0 60000 65536"/>
              <a:gd name="T7" fmla="*/ 0 60000 65536"/>
              <a:gd name="T8" fmla="*/ 0 60000 65536"/>
              <a:gd name="connsiteX0" fmla="*/ 0 w 4425342"/>
              <a:gd name="connsiteY0" fmla="*/ 729134 h 729134"/>
              <a:gd name="connsiteX1" fmla="*/ 403039 w 4425342"/>
              <a:gd name="connsiteY1" fmla="*/ 0 h 729134"/>
              <a:gd name="connsiteX2" fmla="*/ 4425342 w 4425342"/>
              <a:gd name="connsiteY2" fmla="*/ 0 h 729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25342" h="729134">
                <a:moveTo>
                  <a:pt x="0" y="729134"/>
                </a:moveTo>
                <a:lnTo>
                  <a:pt x="403039" y="0"/>
                </a:lnTo>
                <a:lnTo>
                  <a:pt x="4425342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xtLst/>
        </p:spPr>
        <p:txBody>
          <a:bodyPr/>
          <a:lstStyle/>
          <a:p>
            <a:pPr>
              <a:defRPr/>
            </a:pPr>
            <a:endParaRPr lang="en-US" sz="1100" dirty="0">
              <a:latin typeface="+mj-lt"/>
            </a:endParaRPr>
          </a:p>
        </p:txBody>
      </p:sp>
      <p:sp>
        <p:nvSpPr>
          <p:cNvPr id="19" name="Rectangle 17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3D618B51-D452-423F-ACD9-E011A6B248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1563" y="4883299"/>
            <a:ext cx="1257300" cy="61595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23925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1000" b="1" u="sng" dirty="0">
                <a:latin typeface="+mj-lt"/>
              </a:rPr>
              <a:t>Week 32 </a:t>
            </a:r>
            <a:r>
              <a:rPr lang="en-US" altLang="en-US" sz="1000" b="1" dirty="0">
                <a:latin typeface="+mj-lt"/>
              </a:rPr>
              <a:t/>
            </a:r>
            <a:br>
              <a:rPr lang="en-US" altLang="en-US" sz="1000" b="1" dirty="0">
                <a:latin typeface="+mj-lt"/>
              </a:rPr>
            </a:br>
            <a:r>
              <a:rPr lang="en-US" altLang="en-US" sz="1000" b="1" spc="-40" dirty="0">
                <a:latin typeface="+mj-lt"/>
              </a:rPr>
              <a:t>Primary analysis </a:t>
            </a:r>
            <a:br>
              <a:rPr lang="en-US" altLang="en-US" sz="1000" b="1" spc="-40" dirty="0">
                <a:latin typeface="+mj-lt"/>
              </a:rPr>
            </a:br>
            <a:r>
              <a:rPr lang="en-US" altLang="en-US" sz="1000" b="1" spc="-40" dirty="0">
                <a:latin typeface="+mj-lt"/>
              </a:rPr>
              <a:t>Dosing regimen selection</a:t>
            </a:r>
          </a:p>
        </p:txBody>
      </p:sp>
      <p:sp>
        <p:nvSpPr>
          <p:cNvPr id="20" name="Rectangle 17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E1B13998-9B46-4470-8D48-35179D0A4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5813" y="4883299"/>
            <a:ext cx="1373187" cy="46196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23925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1000" b="1" u="sng" dirty="0">
                <a:solidFill>
                  <a:srgbClr val="000000"/>
                </a:solidFill>
                <a:latin typeface="+mj-lt"/>
              </a:rPr>
              <a:t>Day 1 </a:t>
            </a:r>
            <a:r>
              <a:rPr lang="en-US" altLang="en-US" sz="1000" b="1" dirty="0">
                <a:solidFill>
                  <a:srgbClr val="000000"/>
                </a:solidFill>
                <a:latin typeface="+mj-lt"/>
              </a:rPr>
              <a:t/>
            </a:r>
            <a:br>
              <a:rPr lang="en-US" altLang="en-US" sz="1000" b="1" dirty="0">
                <a:solidFill>
                  <a:srgbClr val="000000"/>
                </a:solidFill>
                <a:latin typeface="+mj-lt"/>
              </a:rPr>
            </a:br>
            <a:r>
              <a:rPr lang="en-US" altLang="en-US" sz="1000" b="1" dirty="0">
                <a:solidFill>
                  <a:srgbClr val="000000"/>
                </a:solidFill>
                <a:latin typeface="+mj-lt"/>
              </a:rPr>
              <a:t>Randomization</a:t>
            </a:r>
          </a:p>
          <a:p>
            <a:pPr algn="ctr" eaLnBrk="1" hangingPunct="1"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1000" b="1" dirty="0">
                <a:solidFill>
                  <a:srgbClr val="000000"/>
                </a:solidFill>
                <a:latin typeface="+mj-lt"/>
              </a:rPr>
              <a:t>2:2:1 </a:t>
            </a:r>
            <a:endParaRPr lang="en-US" altLang="en-US" sz="10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21" name="Rectangle 17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6FBFEAB6-C7DA-46F4-A80B-30035F2699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4900" y="4883299"/>
            <a:ext cx="1252538" cy="61595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23925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1000" b="1" u="sng" dirty="0">
                <a:solidFill>
                  <a:srgbClr val="000000"/>
                </a:solidFill>
                <a:latin typeface="+mj-lt"/>
              </a:rPr>
              <a:t>Week 48 </a:t>
            </a:r>
            <a:br>
              <a:rPr lang="en-US" altLang="en-US" sz="1000" b="1" u="sng" dirty="0">
                <a:solidFill>
                  <a:srgbClr val="000000"/>
                </a:solidFill>
                <a:latin typeface="+mj-lt"/>
              </a:rPr>
            </a:br>
            <a:r>
              <a:rPr lang="en-US" altLang="en-US" sz="1000" b="1" spc="-20" dirty="0">
                <a:solidFill>
                  <a:srgbClr val="000000"/>
                </a:solidFill>
                <a:latin typeface="+mj-lt"/>
              </a:rPr>
              <a:t>Analysis </a:t>
            </a:r>
            <a:br>
              <a:rPr lang="en-US" altLang="en-US" sz="1000" b="1" spc="-20" dirty="0">
                <a:solidFill>
                  <a:srgbClr val="000000"/>
                </a:solidFill>
                <a:latin typeface="+mj-lt"/>
              </a:rPr>
            </a:br>
            <a:r>
              <a:rPr lang="en-US" altLang="en-US" sz="1000" b="1" spc="-20" dirty="0">
                <a:solidFill>
                  <a:srgbClr val="000000"/>
                </a:solidFill>
                <a:latin typeface="+mj-lt"/>
              </a:rPr>
              <a:t>Dosing regimen confirmation</a:t>
            </a:r>
            <a:endParaRPr lang="en-US" altLang="en-US" sz="1000" spc="-2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D7510DE9-BEE5-4B18-9995-71E17F03D7E2}"/>
              </a:ext>
            </a:extLst>
          </p:cNvPr>
          <p:cNvSpPr/>
          <p:nvPr/>
        </p:nvSpPr>
        <p:spPr bwMode="auto">
          <a:xfrm>
            <a:off x="2819401" y="1701800"/>
            <a:ext cx="4993951" cy="4876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100"/>
              </a:lnSpc>
              <a:defRPr/>
            </a:pPr>
            <a:endParaRPr lang="en-US" sz="11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4" name="TextBox 14341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D17161F3-6934-40EF-80C5-BA55E2763A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111" y="1791752"/>
            <a:ext cx="4687305" cy="307777"/>
          </a:xfrm>
          <a:prstGeom prst="rect">
            <a:avLst/>
          </a:prstGeom>
          <a:solidFill>
            <a:schemeClr val="accent1"/>
          </a:solidFill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23925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1100" b="1" dirty="0">
                <a:solidFill>
                  <a:schemeClr val="bg1"/>
                </a:solidFill>
                <a:latin typeface="+mj-lt"/>
              </a:rPr>
              <a:t>CAB 400 mg IM + RPV 600 mg IM </a:t>
            </a:r>
          </a:p>
          <a:p>
            <a:pPr algn="ctr" eaLnBrk="1" hangingPunct="1">
              <a:lnSpc>
                <a:spcPts val="1200"/>
              </a:lnSpc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1100" b="1" dirty="0">
                <a:solidFill>
                  <a:schemeClr val="bg1"/>
                </a:solidFill>
                <a:latin typeface="+mj-lt"/>
              </a:rPr>
              <a:t>Q4W (n=115)</a:t>
            </a:r>
          </a:p>
        </p:txBody>
      </p:sp>
      <p:sp>
        <p:nvSpPr>
          <p:cNvPr id="25" name="Oval 14342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1B7FD4BB-DC87-4491-B7FE-183E524425AD}"/>
              </a:ext>
            </a:extLst>
          </p:cNvPr>
          <p:cNvSpPr>
            <a:spLocks noChangeAspect="1"/>
          </p:cNvSpPr>
          <p:nvPr/>
        </p:nvSpPr>
        <p:spPr bwMode="auto">
          <a:xfrm>
            <a:off x="7321550" y="4648200"/>
            <a:ext cx="1136650" cy="1108075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100" dirty="0">
              <a:latin typeface="+mj-lt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0FDF2949-3001-4465-BB1B-110177F6D151}"/>
              </a:ext>
            </a:extLst>
          </p:cNvPr>
          <p:cNvSpPr/>
          <p:nvPr/>
        </p:nvSpPr>
        <p:spPr bwMode="auto">
          <a:xfrm>
            <a:off x="2819400" y="2547680"/>
            <a:ext cx="4988124" cy="4876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100" dirty="0">
              <a:latin typeface="+mj-lt"/>
            </a:endParaRPr>
          </a:p>
        </p:txBody>
      </p:sp>
      <p:sp>
        <p:nvSpPr>
          <p:cNvPr id="28" name="TextBox 73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133F399E-4305-40E6-B45E-F4DAAFF79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4717" y="2637632"/>
            <a:ext cx="4880299" cy="307777"/>
          </a:xfrm>
          <a:prstGeom prst="rect">
            <a:avLst/>
          </a:prstGeom>
          <a:solidFill>
            <a:schemeClr val="accent1"/>
          </a:solidFill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23925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1100" b="1" dirty="0">
                <a:solidFill>
                  <a:schemeClr val="bg1"/>
                </a:solidFill>
                <a:latin typeface="+mj-lt"/>
              </a:rPr>
              <a:t>CAB 600 mg IM + RPV 900 mg IM </a:t>
            </a:r>
          </a:p>
          <a:p>
            <a:pPr algn="ctr" eaLnBrk="1" hangingPunct="1">
              <a:lnSpc>
                <a:spcPts val="1200"/>
              </a:lnSpc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1100" b="1" dirty="0">
                <a:solidFill>
                  <a:schemeClr val="bg1"/>
                </a:solidFill>
                <a:latin typeface="+mj-lt"/>
              </a:rPr>
              <a:t>Q8W (n=115)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14F919AD-4AAD-43F7-B928-A2C01A741F58}"/>
              </a:ext>
            </a:extLst>
          </p:cNvPr>
          <p:cNvSpPr/>
          <p:nvPr/>
        </p:nvSpPr>
        <p:spPr bwMode="auto">
          <a:xfrm>
            <a:off x="2819400" y="3429000"/>
            <a:ext cx="4978400" cy="487363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100" dirty="0">
              <a:latin typeface="+mj-lt"/>
            </a:endParaRPr>
          </a:p>
        </p:txBody>
      </p:sp>
      <p:sp>
        <p:nvSpPr>
          <p:cNvPr id="30" name="Line 40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9BD941A6-CF66-4F2A-8682-08C81C6EB21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66063" y="1397000"/>
            <a:ext cx="0" cy="2989263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xtLst/>
        </p:spPr>
        <p:txBody>
          <a:bodyPr>
            <a:spAutoFit/>
          </a:bodyPr>
          <a:lstStyle/>
          <a:p>
            <a:pPr>
              <a:defRPr/>
            </a:pPr>
            <a:endParaRPr lang="en-US" sz="1100" dirty="0">
              <a:latin typeface="+mj-lt"/>
            </a:endParaRPr>
          </a:p>
        </p:txBody>
      </p:sp>
      <p:grpSp>
        <p:nvGrpSpPr>
          <p:cNvPr id="7" name="Group 8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5A652C75-33A4-442F-AC62-8B86E9CEB4C9}"/>
              </a:ext>
            </a:extLst>
          </p:cNvPr>
          <p:cNvGrpSpPr>
            <a:grpSpLocks/>
          </p:cNvGrpSpPr>
          <p:nvPr/>
        </p:nvGrpSpPr>
        <p:grpSpPr bwMode="auto">
          <a:xfrm>
            <a:off x="1990451" y="2517797"/>
            <a:ext cx="382040" cy="566641"/>
            <a:chOff x="2252012" y="3295041"/>
            <a:chExt cx="396095" cy="440284"/>
          </a:xfrm>
          <a:solidFill>
            <a:schemeClr val="tx1"/>
          </a:solidFill>
        </p:grpSpPr>
        <p:sp>
          <p:nvSpPr>
            <p:cNvPr id="34" name="Chevron 33">
              <a:extLst>
                <a:ext uri="{FF2B5EF4-FFF2-40B4-BE49-F238E27FC236}">
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2975C920-1422-402F-9BDD-EAD1C38AF366}"/>
                </a:ext>
              </a:extLst>
            </p:cNvPr>
            <p:cNvSpPr/>
            <p:nvPr/>
          </p:nvSpPr>
          <p:spPr>
            <a:xfrm>
              <a:off x="2393588" y="3295041"/>
              <a:ext cx="254519" cy="435515"/>
            </a:xfrm>
            <a:prstGeom prst="chevron">
              <a:avLst>
                <a:gd name="adj" fmla="val 6359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05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35" name="Chevron 34">
              <a:extLst>
                <a:ext uri="{FF2B5EF4-FFF2-40B4-BE49-F238E27FC236}">
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D88BA2A5-BD65-4A1F-B7EE-09C1004E3C61}"/>
                </a:ext>
              </a:extLst>
            </p:cNvPr>
            <p:cNvSpPr/>
            <p:nvPr/>
          </p:nvSpPr>
          <p:spPr>
            <a:xfrm>
              <a:off x="2252012" y="3299810"/>
              <a:ext cx="254519" cy="435515"/>
            </a:xfrm>
            <a:prstGeom prst="chevron">
              <a:avLst>
                <a:gd name="adj" fmla="val 6359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05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endParaRPr>
            </a:p>
          </p:txBody>
        </p:sp>
      </p:grpSp>
      <p:sp>
        <p:nvSpPr>
          <p:cNvPr id="36" name="Rectangle 17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23B8378D-3D06-40B8-8D2D-FEBD2AAD77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4883299"/>
            <a:ext cx="1252538" cy="153988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23925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1000" b="1" u="sng" dirty="0">
                <a:solidFill>
                  <a:srgbClr val="000000"/>
                </a:solidFill>
                <a:latin typeface="+mj-lt"/>
              </a:rPr>
              <a:t>Week 96</a:t>
            </a:r>
            <a:r>
              <a:rPr lang="en-US" altLang="en-US" sz="1000" b="1" baseline="30000" dirty="0">
                <a:solidFill>
                  <a:srgbClr val="000000"/>
                </a:solidFill>
                <a:latin typeface="+mj-lt"/>
              </a:rPr>
              <a:t>b</a:t>
            </a:r>
            <a:r>
              <a:rPr lang="en-US" altLang="en-US" sz="1000" b="1" dirty="0">
                <a:solidFill>
                  <a:srgbClr val="000000"/>
                </a:solidFill>
                <a:latin typeface="+mj-lt"/>
              </a:rPr>
              <a:t> </a:t>
            </a:r>
            <a:endParaRPr lang="en-US" altLang="en-US" sz="10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37" name="Rectangle 8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30ED7B03-4EF1-41E1-B096-BF681421D1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2373462"/>
            <a:ext cx="2111155" cy="15388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23925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1000" dirty="0">
                <a:solidFill>
                  <a:srgbClr val="000000"/>
                </a:solidFill>
                <a:latin typeface="+mj-lt"/>
              </a:rPr>
              <a:t>CAB loading dose at Day 1 (800 mg) </a:t>
            </a:r>
          </a:p>
        </p:txBody>
      </p:sp>
      <p:sp>
        <p:nvSpPr>
          <p:cNvPr id="38" name="Freeform 76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AE6E0042-2129-4BD4-805A-B4BD61CB2C7E}"/>
              </a:ext>
            </a:extLst>
          </p:cNvPr>
          <p:cNvSpPr>
            <a:spLocks noEditPoints="1"/>
          </p:cNvSpPr>
          <p:nvPr/>
        </p:nvSpPr>
        <p:spPr bwMode="auto">
          <a:xfrm>
            <a:off x="2755900" y="2185988"/>
            <a:ext cx="100013" cy="176212"/>
          </a:xfrm>
          <a:custGeom>
            <a:avLst/>
            <a:gdLst>
              <a:gd name="T0" fmla="*/ 2147483647 w 241"/>
              <a:gd name="T1" fmla="*/ 2147483647 h 401"/>
              <a:gd name="T2" fmla="*/ 2147483647 w 241"/>
              <a:gd name="T3" fmla="*/ 2147483647 h 401"/>
              <a:gd name="T4" fmla="*/ 2147483647 w 241"/>
              <a:gd name="T5" fmla="*/ 2147483647 h 401"/>
              <a:gd name="T6" fmla="*/ 2147483647 w 241"/>
              <a:gd name="T7" fmla="*/ 2147483647 h 401"/>
              <a:gd name="T8" fmla="*/ 2147483647 w 241"/>
              <a:gd name="T9" fmla="*/ 2147483647 h 401"/>
              <a:gd name="T10" fmla="*/ 2147483647 w 241"/>
              <a:gd name="T11" fmla="*/ 2147483647 h 401"/>
              <a:gd name="T12" fmla="*/ 2147483647 w 241"/>
              <a:gd name="T13" fmla="*/ 0 h 401"/>
              <a:gd name="T14" fmla="*/ 2147483647 w 241"/>
              <a:gd name="T15" fmla="*/ 2147483647 h 401"/>
              <a:gd name="T16" fmla="*/ 2147483647 w 241"/>
              <a:gd name="T17" fmla="*/ 2147483647 h 401"/>
              <a:gd name="T18" fmla="*/ 2147483647 w 241"/>
              <a:gd name="T19" fmla="*/ 2147483647 h 401"/>
              <a:gd name="T20" fmla="*/ 2147483647 w 241"/>
              <a:gd name="T21" fmla="*/ 2147483647 h 401"/>
              <a:gd name="T22" fmla="*/ 2147483647 w 241"/>
              <a:gd name="T23" fmla="*/ 2147483647 h 401"/>
              <a:gd name="T24" fmla="*/ 2147483647 w 241"/>
              <a:gd name="T25" fmla="*/ 2147483647 h 401"/>
              <a:gd name="T26" fmla="*/ 2147483647 w 241"/>
              <a:gd name="T27" fmla="*/ 2147483647 h 401"/>
              <a:gd name="T28" fmla="*/ 2147483647 w 241"/>
              <a:gd name="T29" fmla="*/ 2147483647 h 401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41"/>
              <a:gd name="T46" fmla="*/ 0 h 401"/>
              <a:gd name="T47" fmla="*/ 241 w 241"/>
              <a:gd name="T48" fmla="*/ 401 h 401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41" h="401">
                <a:moveTo>
                  <a:pt x="101" y="401"/>
                </a:moveTo>
                <a:lnTo>
                  <a:pt x="93" y="49"/>
                </a:lnTo>
                <a:lnTo>
                  <a:pt x="141" y="47"/>
                </a:lnTo>
                <a:lnTo>
                  <a:pt x="149" y="400"/>
                </a:lnTo>
                <a:lnTo>
                  <a:pt x="101" y="401"/>
                </a:lnTo>
                <a:close/>
                <a:moveTo>
                  <a:pt x="6" y="199"/>
                </a:moveTo>
                <a:lnTo>
                  <a:pt x="115" y="0"/>
                </a:lnTo>
                <a:lnTo>
                  <a:pt x="234" y="193"/>
                </a:lnTo>
                <a:cubicBezTo>
                  <a:pt x="241" y="204"/>
                  <a:pt x="238" y="219"/>
                  <a:pt x="227" y="226"/>
                </a:cubicBezTo>
                <a:cubicBezTo>
                  <a:pt x="215" y="233"/>
                  <a:pt x="200" y="229"/>
                  <a:pt x="194" y="218"/>
                </a:cubicBezTo>
                <a:lnTo>
                  <a:pt x="96" y="61"/>
                </a:lnTo>
                <a:lnTo>
                  <a:pt x="138" y="60"/>
                </a:lnTo>
                <a:lnTo>
                  <a:pt x="48" y="222"/>
                </a:lnTo>
                <a:cubicBezTo>
                  <a:pt x="42" y="233"/>
                  <a:pt x="27" y="238"/>
                  <a:pt x="16" y="231"/>
                </a:cubicBezTo>
                <a:cubicBezTo>
                  <a:pt x="4" y="225"/>
                  <a:pt x="0" y="210"/>
                  <a:pt x="6" y="199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100" dirty="0">
              <a:latin typeface="+mj-lt"/>
            </a:endParaRPr>
          </a:p>
        </p:txBody>
      </p:sp>
      <p:sp>
        <p:nvSpPr>
          <p:cNvPr id="40" name="Freeform 60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68442006-C5A5-401E-B097-165CCB630505}"/>
              </a:ext>
            </a:extLst>
          </p:cNvPr>
          <p:cNvSpPr>
            <a:spLocks noEditPoints="1"/>
          </p:cNvSpPr>
          <p:nvPr/>
        </p:nvSpPr>
        <p:spPr bwMode="auto">
          <a:xfrm>
            <a:off x="2759075" y="3035300"/>
            <a:ext cx="104775" cy="176213"/>
          </a:xfrm>
          <a:custGeom>
            <a:avLst/>
            <a:gdLst>
              <a:gd name="T0" fmla="*/ 2147483647 w 241"/>
              <a:gd name="T1" fmla="*/ 2147483647 h 404"/>
              <a:gd name="T2" fmla="*/ 2147483647 w 241"/>
              <a:gd name="T3" fmla="*/ 2147483647 h 404"/>
              <a:gd name="T4" fmla="*/ 2147483647 w 241"/>
              <a:gd name="T5" fmla="*/ 2147483647 h 404"/>
              <a:gd name="T6" fmla="*/ 2147483647 w 241"/>
              <a:gd name="T7" fmla="*/ 2147483647 h 404"/>
              <a:gd name="T8" fmla="*/ 2147483647 w 241"/>
              <a:gd name="T9" fmla="*/ 2147483647 h 404"/>
              <a:gd name="T10" fmla="*/ 2147483647 w 241"/>
              <a:gd name="T11" fmla="*/ 2147483647 h 404"/>
              <a:gd name="T12" fmla="*/ 2147483647 w 241"/>
              <a:gd name="T13" fmla="*/ 0 h 404"/>
              <a:gd name="T14" fmla="*/ 2147483647 w 241"/>
              <a:gd name="T15" fmla="*/ 2147483647 h 404"/>
              <a:gd name="T16" fmla="*/ 2147483647 w 241"/>
              <a:gd name="T17" fmla="*/ 2147483647 h 404"/>
              <a:gd name="T18" fmla="*/ 2147483647 w 241"/>
              <a:gd name="T19" fmla="*/ 2147483647 h 404"/>
              <a:gd name="T20" fmla="*/ 2147483647 w 241"/>
              <a:gd name="T21" fmla="*/ 2147483647 h 404"/>
              <a:gd name="T22" fmla="*/ 2147483647 w 241"/>
              <a:gd name="T23" fmla="*/ 2147483647 h 404"/>
              <a:gd name="T24" fmla="*/ 2147483647 w 241"/>
              <a:gd name="T25" fmla="*/ 2147483647 h 404"/>
              <a:gd name="T26" fmla="*/ 2147483647 w 241"/>
              <a:gd name="T27" fmla="*/ 2147483647 h 404"/>
              <a:gd name="T28" fmla="*/ 2147483647 w 241"/>
              <a:gd name="T29" fmla="*/ 2147483647 h 40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41"/>
              <a:gd name="T46" fmla="*/ 0 h 404"/>
              <a:gd name="T47" fmla="*/ 241 w 241"/>
              <a:gd name="T48" fmla="*/ 404 h 404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41" h="404">
                <a:moveTo>
                  <a:pt x="101" y="404"/>
                </a:moveTo>
                <a:lnTo>
                  <a:pt x="93" y="49"/>
                </a:lnTo>
                <a:lnTo>
                  <a:pt x="141" y="47"/>
                </a:lnTo>
                <a:lnTo>
                  <a:pt x="149" y="403"/>
                </a:lnTo>
                <a:lnTo>
                  <a:pt x="101" y="404"/>
                </a:lnTo>
                <a:close/>
                <a:moveTo>
                  <a:pt x="6" y="199"/>
                </a:moveTo>
                <a:lnTo>
                  <a:pt x="115" y="0"/>
                </a:lnTo>
                <a:lnTo>
                  <a:pt x="234" y="193"/>
                </a:lnTo>
                <a:cubicBezTo>
                  <a:pt x="241" y="204"/>
                  <a:pt x="238" y="219"/>
                  <a:pt x="227" y="226"/>
                </a:cubicBezTo>
                <a:cubicBezTo>
                  <a:pt x="215" y="233"/>
                  <a:pt x="200" y="229"/>
                  <a:pt x="193" y="218"/>
                </a:cubicBezTo>
                <a:lnTo>
                  <a:pt x="96" y="61"/>
                </a:lnTo>
                <a:lnTo>
                  <a:pt x="138" y="60"/>
                </a:lnTo>
                <a:lnTo>
                  <a:pt x="48" y="222"/>
                </a:lnTo>
                <a:cubicBezTo>
                  <a:pt x="42" y="233"/>
                  <a:pt x="27" y="238"/>
                  <a:pt x="16" y="231"/>
                </a:cubicBezTo>
                <a:cubicBezTo>
                  <a:pt x="4" y="225"/>
                  <a:pt x="0" y="210"/>
                  <a:pt x="6" y="199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100" dirty="0">
              <a:latin typeface="+mj-lt"/>
            </a:endParaRPr>
          </a:p>
        </p:txBody>
      </p:sp>
      <p:grpSp>
        <p:nvGrpSpPr>
          <p:cNvPr id="8" name="Group 6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51EADF0A-F323-410C-B6C5-612D5FBB8319}"/>
              </a:ext>
            </a:extLst>
          </p:cNvPr>
          <p:cNvGrpSpPr>
            <a:grpSpLocks/>
          </p:cNvGrpSpPr>
          <p:nvPr/>
        </p:nvGrpSpPr>
        <p:grpSpPr bwMode="auto">
          <a:xfrm>
            <a:off x="892175" y="2381250"/>
            <a:ext cx="1081088" cy="819150"/>
            <a:chOff x="50800" y="2868959"/>
            <a:chExt cx="1118572" cy="635695"/>
          </a:xfrm>
        </p:grpSpPr>
        <p:sp>
          <p:nvSpPr>
            <p:cNvPr id="44" name="Rounded Rectangle 43">
              <a:extLst>
                <a:ext uri="{FF2B5EF4-FFF2-40B4-BE49-F238E27FC236}">
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A1D42483-EBF8-4987-84ED-3F026571C5EF}"/>
                </a:ext>
              </a:extLst>
            </p:cNvPr>
            <p:cNvSpPr/>
            <p:nvPr/>
          </p:nvSpPr>
          <p:spPr>
            <a:xfrm>
              <a:off x="50800" y="2868959"/>
              <a:ext cx="1118572" cy="635695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100" dirty="0">
                <a:latin typeface="+mj-lt"/>
              </a:endParaRPr>
            </a:p>
          </p:txBody>
        </p:sp>
        <p:sp>
          <p:nvSpPr>
            <p:cNvPr id="45" name="TextBox 6">
              <a:extLst>
                <a:ext uri="{FF2B5EF4-FFF2-40B4-BE49-F238E27FC236}">
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06203061-C7C7-4091-B4EA-0D6E126FA3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114" y="2996167"/>
              <a:ext cx="1047942" cy="39409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>
              <a:spAutoFit/>
            </a:bodyPr>
            <a:lstStyle>
              <a:lvl1pPr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2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-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defTabSz="923925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en-US" altLang="en-US" sz="1100" b="1" dirty="0">
                  <a:latin typeface="+mj-lt"/>
                </a:rPr>
                <a:t>CAB 30 mg + ABC/3TC for </a:t>
              </a:r>
              <a:br>
                <a:rPr lang="en-US" altLang="en-US" sz="1100" b="1" dirty="0">
                  <a:latin typeface="+mj-lt"/>
                </a:rPr>
              </a:br>
              <a:r>
                <a:rPr lang="en-US" altLang="en-US" sz="1100" b="1" dirty="0">
                  <a:latin typeface="+mj-lt"/>
                </a:rPr>
                <a:t>20 weeks</a:t>
              </a:r>
            </a:p>
          </p:txBody>
        </p:sp>
      </p:grpSp>
      <p:cxnSp>
        <p:nvCxnSpPr>
          <p:cNvPr id="46" name="Straight Connector 45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F380C2FD-EC04-4FD8-A5DC-1EB8A0CB54F0}"/>
              </a:ext>
            </a:extLst>
          </p:cNvPr>
          <p:cNvCxnSpPr/>
          <p:nvPr/>
        </p:nvCxnSpPr>
        <p:spPr bwMode="auto">
          <a:xfrm>
            <a:off x="544513" y="4386263"/>
            <a:ext cx="0" cy="3905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Line 10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2FAD6D38-EA02-452E-B64A-C7D1DEBA230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3400" y="4583113"/>
            <a:ext cx="2251075" cy="15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>
              <a:defRPr/>
            </a:pPr>
            <a:endParaRPr lang="en-US" sz="1100" dirty="0">
              <a:latin typeface="+mj-lt"/>
            </a:endParaRPr>
          </a:p>
        </p:txBody>
      </p:sp>
      <p:cxnSp>
        <p:nvCxnSpPr>
          <p:cNvPr id="50" name="Straight Connector 49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205573AA-1094-4057-B854-2599EDD5F14B}"/>
              </a:ext>
            </a:extLst>
          </p:cNvPr>
          <p:cNvCxnSpPr/>
          <p:nvPr/>
        </p:nvCxnSpPr>
        <p:spPr bwMode="auto">
          <a:xfrm>
            <a:off x="2784475" y="4402138"/>
            <a:ext cx="0" cy="3937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74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75110BB4-428C-4AEA-9B8D-574F0C87B9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0038" y="3573463"/>
            <a:ext cx="4945062" cy="168275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23925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1100" b="1" dirty="0">
                <a:solidFill>
                  <a:schemeClr val="bg1"/>
                </a:solidFill>
                <a:latin typeface="+mj-lt"/>
              </a:rPr>
              <a:t>CAB 30 mg + ABC/3TC PO QD (n=56)</a:t>
            </a:r>
            <a:endParaRPr lang="en-US" altLang="en-US" sz="11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3" name="Freeform 60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60527CFA-8176-4AC6-A4E5-A1F7AB8E7903}"/>
              </a:ext>
            </a:extLst>
          </p:cNvPr>
          <p:cNvSpPr>
            <a:spLocks noEditPoints="1"/>
          </p:cNvSpPr>
          <p:nvPr/>
        </p:nvSpPr>
        <p:spPr bwMode="auto">
          <a:xfrm>
            <a:off x="3068638" y="3035300"/>
            <a:ext cx="104775" cy="176213"/>
          </a:xfrm>
          <a:custGeom>
            <a:avLst/>
            <a:gdLst>
              <a:gd name="T0" fmla="*/ 2147483647 w 241"/>
              <a:gd name="T1" fmla="*/ 2147483647 h 404"/>
              <a:gd name="T2" fmla="*/ 2147483647 w 241"/>
              <a:gd name="T3" fmla="*/ 2147483647 h 404"/>
              <a:gd name="T4" fmla="*/ 2147483647 w 241"/>
              <a:gd name="T5" fmla="*/ 2147483647 h 404"/>
              <a:gd name="T6" fmla="*/ 2147483647 w 241"/>
              <a:gd name="T7" fmla="*/ 2147483647 h 404"/>
              <a:gd name="T8" fmla="*/ 2147483647 w 241"/>
              <a:gd name="T9" fmla="*/ 2147483647 h 404"/>
              <a:gd name="T10" fmla="*/ 2147483647 w 241"/>
              <a:gd name="T11" fmla="*/ 2147483647 h 404"/>
              <a:gd name="T12" fmla="*/ 2147483647 w 241"/>
              <a:gd name="T13" fmla="*/ 0 h 404"/>
              <a:gd name="T14" fmla="*/ 2147483647 w 241"/>
              <a:gd name="T15" fmla="*/ 2147483647 h 404"/>
              <a:gd name="T16" fmla="*/ 2147483647 w 241"/>
              <a:gd name="T17" fmla="*/ 2147483647 h 404"/>
              <a:gd name="T18" fmla="*/ 2147483647 w 241"/>
              <a:gd name="T19" fmla="*/ 2147483647 h 404"/>
              <a:gd name="T20" fmla="*/ 2147483647 w 241"/>
              <a:gd name="T21" fmla="*/ 2147483647 h 404"/>
              <a:gd name="T22" fmla="*/ 2147483647 w 241"/>
              <a:gd name="T23" fmla="*/ 2147483647 h 404"/>
              <a:gd name="T24" fmla="*/ 2147483647 w 241"/>
              <a:gd name="T25" fmla="*/ 2147483647 h 404"/>
              <a:gd name="T26" fmla="*/ 2147483647 w 241"/>
              <a:gd name="T27" fmla="*/ 2147483647 h 404"/>
              <a:gd name="T28" fmla="*/ 2147483647 w 241"/>
              <a:gd name="T29" fmla="*/ 2147483647 h 40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41"/>
              <a:gd name="T46" fmla="*/ 0 h 404"/>
              <a:gd name="T47" fmla="*/ 241 w 241"/>
              <a:gd name="T48" fmla="*/ 404 h 404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41" h="404">
                <a:moveTo>
                  <a:pt x="101" y="404"/>
                </a:moveTo>
                <a:lnTo>
                  <a:pt x="93" y="49"/>
                </a:lnTo>
                <a:lnTo>
                  <a:pt x="141" y="47"/>
                </a:lnTo>
                <a:lnTo>
                  <a:pt x="149" y="403"/>
                </a:lnTo>
                <a:lnTo>
                  <a:pt x="101" y="404"/>
                </a:lnTo>
                <a:close/>
                <a:moveTo>
                  <a:pt x="6" y="199"/>
                </a:moveTo>
                <a:lnTo>
                  <a:pt x="115" y="0"/>
                </a:lnTo>
                <a:lnTo>
                  <a:pt x="234" y="193"/>
                </a:lnTo>
                <a:cubicBezTo>
                  <a:pt x="241" y="204"/>
                  <a:pt x="238" y="219"/>
                  <a:pt x="227" y="226"/>
                </a:cubicBezTo>
                <a:cubicBezTo>
                  <a:pt x="215" y="233"/>
                  <a:pt x="200" y="229"/>
                  <a:pt x="193" y="218"/>
                </a:cubicBezTo>
                <a:lnTo>
                  <a:pt x="96" y="61"/>
                </a:lnTo>
                <a:lnTo>
                  <a:pt x="138" y="60"/>
                </a:lnTo>
                <a:lnTo>
                  <a:pt x="48" y="222"/>
                </a:lnTo>
                <a:cubicBezTo>
                  <a:pt x="42" y="233"/>
                  <a:pt x="27" y="238"/>
                  <a:pt x="16" y="231"/>
                </a:cubicBezTo>
                <a:cubicBezTo>
                  <a:pt x="4" y="225"/>
                  <a:pt x="0" y="210"/>
                  <a:pt x="6" y="199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100" dirty="0">
              <a:latin typeface="+mj-lt"/>
            </a:endParaRPr>
          </a:p>
        </p:txBody>
      </p:sp>
      <p:sp>
        <p:nvSpPr>
          <p:cNvPr id="71" name="AutoShape 4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76317376-FF52-45F6-8B20-46B98DB46C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8454" y="1179782"/>
            <a:ext cx="5116814" cy="322921"/>
          </a:xfrm>
          <a:prstGeom prst="homePlate">
            <a:avLst>
              <a:gd name="adj" fmla="val 37877"/>
            </a:avLst>
          </a:prstGeom>
          <a:solidFill>
            <a:srgbClr val="008790"/>
          </a:solidFill>
          <a:ln w="19050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anchor="ctr"/>
          <a:lstStyle/>
          <a:p>
            <a:pPr>
              <a:defRPr/>
            </a:pPr>
            <a:r>
              <a:rPr lang="en-US" altLang="en-US" sz="1200" b="1" dirty="0">
                <a:solidFill>
                  <a:schemeClr val="bg1"/>
                </a:solidFill>
              </a:rPr>
              <a:t>Maintenance period</a:t>
            </a:r>
            <a:r>
              <a:rPr lang="en-US" altLang="en-US" sz="1200" b="1" baseline="30000" dirty="0">
                <a:solidFill>
                  <a:schemeClr val="bg1"/>
                </a:solidFill>
              </a:rPr>
              <a:t>a</a:t>
            </a:r>
            <a:endParaRPr lang="en-US" altLang="en-US" sz="1200" b="1" dirty="0">
              <a:solidFill>
                <a:schemeClr val="bg1"/>
              </a:solidFill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975C41F6-5954-493B-928A-24DE982BA4A2}"/>
              </a:ext>
            </a:extLst>
          </p:cNvPr>
          <p:cNvCxnSpPr/>
          <p:nvPr/>
        </p:nvCxnSpPr>
        <p:spPr>
          <a:xfrm>
            <a:off x="2106227" y="4457700"/>
            <a:ext cx="0" cy="2460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 Placeholder 2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073C5295-0ECA-4195-9017-A186A8447523}"/>
              </a:ext>
            </a:extLst>
          </p:cNvPr>
          <p:cNvSpPr txBox="1">
            <a:spLocks/>
          </p:cNvSpPr>
          <p:nvPr/>
        </p:nvSpPr>
        <p:spPr bwMode="auto">
          <a:xfrm>
            <a:off x="533400" y="6294438"/>
            <a:ext cx="8358188" cy="18256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/>
          <a:lstStyle>
            <a:lvl1pPr marL="0" indent="0" algn="r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None/>
              <a:defRPr sz="10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73075" indent="-2571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39763" indent="-15875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98513" indent="-1428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-"/>
              <a:def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22338" indent="-114300" algn="l" defTabSz="923925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668338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000">
                <a:solidFill>
                  <a:schemeClr val="bg2"/>
                </a:solidFill>
                <a:latin typeface="+mn-lt"/>
                <a:cs typeface="+mn-cs"/>
              </a:defRPr>
            </a:lvl6pPr>
            <a:lvl7pPr marL="14478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7pPr>
            <a:lvl8pPr marL="19050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8pPr>
            <a:lvl9pPr marL="23622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/>
              <a:t>Eron et al. IAS 2017; Paris, France. Slides MOAX0205LB.</a:t>
            </a:r>
            <a:endParaRPr lang="en-US" altLang="en-US" kern="0" dirty="0"/>
          </a:p>
        </p:txBody>
      </p:sp>
      <p:sp>
        <p:nvSpPr>
          <p:cNvPr id="59" name="Text Placeholder 15364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695C420B-F733-4C0A-A533-8799C302027A}"/>
              </a:ext>
            </a:extLst>
          </p:cNvPr>
          <p:cNvSpPr txBox="1">
            <a:spLocks/>
          </p:cNvSpPr>
          <p:nvPr/>
        </p:nvSpPr>
        <p:spPr bwMode="auto">
          <a:xfrm>
            <a:off x="544514" y="5527028"/>
            <a:ext cx="8458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>
              <a:defRPr sz="1200"/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 sz="1000" dirty="0"/>
              <a:t>ABC/3TC, abacavir/lamivudine; ALT, alanine aminotransferase; IM, intramuscular; PO, orally; QD, once daily; </a:t>
            </a:r>
            <a:br>
              <a:rPr lang="en-US" altLang="en-US" sz="1000" dirty="0"/>
            </a:br>
            <a:r>
              <a:rPr lang="en-US" altLang="en-US" sz="1000" dirty="0"/>
              <a:t>Q4W, every 4 weeks; Q8W, every 8 weeks; ULN, upper limit of normal. </a:t>
            </a:r>
            <a:br>
              <a:rPr lang="en-US" altLang="en-US" sz="1000" dirty="0"/>
            </a:br>
            <a:r>
              <a:rPr lang="en-US" altLang="en-US" sz="1000" baseline="30000" dirty="0" err="1"/>
              <a:t>a</a:t>
            </a:r>
            <a:r>
              <a:rPr lang="en-US" altLang="en-US" sz="1000" dirty="0" err="1"/>
              <a:t>Subjects</a:t>
            </a:r>
            <a:r>
              <a:rPr lang="en-US" altLang="en-US" sz="1000" dirty="0"/>
              <a:t> who withdrew after at least 1 IM dose entered the long-term follow-up period. </a:t>
            </a:r>
            <a:r>
              <a:rPr lang="en-US" altLang="en-US" sz="1000" baseline="30000" dirty="0"/>
              <a:t>b</a:t>
            </a:r>
            <a:r>
              <a:rPr lang="en-US" altLang="en-US" sz="1000" dirty="0"/>
              <a:t>Subjects can elect to enter </a:t>
            </a:r>
            <a:br>
              <a:rPr lang="en-US" altLang="en-US" sz="1000" dirty="0"/>
            </a:br>
            <a:r>
              <a:rPr lang="en-US" altLang="en-US" sz="1000" dirty="0"/>
              <a:t>Q4W and Q8W LA extension phase beyond Week 96. </a:t>
            </a:r>
          </a:p>
        </p:txBody>
      </p:sp>
      <p:sp>
        <p:nvSpPr>
          <p:cNvPr id="48" name="TextBox 7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5A85FAC3-B24A-4FA3-B111-21086E89F82F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2101207" y="3958532"/>
            <a:ext cx="700087" cy="400110"/>
          </a:xfrm>
          <a:prstGeom prst="rect">
            <a:avLst/>
          </a:prstGeom>
          <a:solidFill>
            <a:schemeClr val="tx1"/>
          </a:solidFill>
          <a:ln>
            <a:noFill/>
          </a:ln>
          <a:extLst/>
        </p:spPr>
        <p:txBody>
          <a:bodyPr wrap="square" lIns="45720" tIns="45720" rIns="45720" bIns="45720">
            <a:spAutoFit/>
          </a:bodyPr>
          <a:lstStyle>
            <a:lvl1pPr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-"/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23925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1000" b="1" dirty="0">
                <a:solidFill>
                  <a:schemeClr val="bg1"/>
                </a:solidFill>
                <a:latin typeface="+mn-lt"/>
              </a:rPr>
              <a:t>Add RPV PO QD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01F94BA4-4251-4904-9CD1-289471C744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1916" y="4394201"/>
            <a:ext cx="598668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050" i="1" dirty="0">
                <a:latin typeface="+mn-lt"/>
              </a:rPr>
              <a:t>4 weeks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56750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19" grpId="0"/>
      <p:bldP spid="20" grpId="0"/>
      <p:bldP spid="21" grpId="0"/>
      <p:bldP spid="25" grpId="0" animBg="1"/>
      <p:bldP spid="29" grpId="0" animBg="1"/>
      <p:bldP spid="36" grpId="0"/>
      <p:bldP spid="37" grpId="0"/>
      <p:bldP spid="51" grpId="0"/>
      <p:bldP spid="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Content Placeholder 2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3272E6BB-3954-4920-BAF1-68DA6FEF7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350963"/>
            <a:ext cx="5334000" cy="1838325"/>
          </a:xfrm>
        </p:spPr>
        <p:txBody>
          <a:bodyPr/>
          <a:lstStyle/>
          <a:p>
            <a:pPr>
              <a:spcAft>
                <a:spcPct val="0"/>
              </a:spcAft>
              <a:defRPr/>
            </a:pPr>
            <a:r>
              <a:rPr lang="en-US" altLang="en-US" sz="1800" dirty="0"/>
              <a:t>Cabotegravir (CAB) is an HIV-1 integrase inhibitor</a:t>
            </a:r>
          </a:p>
          <a:p>
            <a:pPr lvl="1">
              <a:spcAft>
                <a:spcPct val="0"/>
              </a:spcAft>
              <a:defRPr/>
            </a:pPr>
            <a:r>
              <a:rPr lang="en-US" altLang="en-US" sz="1600" dirty="0"/>
              <a:t>Oral 30 mg tablet (t</a:t>
            </a:r>
            <a:r>
              <a:rPr lang="en-US" altLang="en-US" sz="1600" baseline="-25000" dirty="0"/>
              <a:t>½</a:t>
            </a:r>
            <a:r>
              <a:rPr lang="en-US" altLang="en-US" sz="1600" dirty="0"/>
              <a:t>, ~40 hours) </a:t>
            </a:r>
          </a:p>
          <a:p>
            <a:pPr lvl="1">
              <a:defRPr/>
            </a:pPr>
            <a:r>
              <a:rPr lang="en-US" altLang="en-US" sz="1600" dirty="0"/>
              <a:t>IM LA injection 200 mg/mL (t</a:t>
            </a:r>
            <a:r>
              <a:rPr lang="en-US" altLang="en-US" sz="1600" baseline="-25000" dirty="0"/>
              <a:t>½</a:t>
            </a:r>
            <a:r>
              <a:rPr lang="en-US" altLang="en-US" sz="1600" dirty="0"/>
              <a:t>, ~20-40 days) </a:t>
            </a:r>
          </a:p>
          <a:p>
            <a:pPr>
              <a:spcBef>
                <a:spcPts val="1000"/>
              </a:spcBef>
              <a:spcAft>
                <a:spcPct val="0"/>
              </a:spcAft>
              <a:defRPr/>
            </a:pPr>
            <a:r>
              <a:rPr lang="en-US" altLang="en-US" sz="1800" dirty="0"/>
              <a:t>Rilpivirine (</a:t>
            </a:r>
            <a:r>
              <a:rPr lang="en-US" altLang="en-US" sz="1800" dirty="0" err="1"/>
              <a:t>RPV</a:t>
            </a:r>
            <a:r>
              <a:rPr lang="en-US" altLang="en-US" sz="1800" dirty="0"/>
              <a:t>) is an HIV-1 NNRTI</a:t>
            </a:r>
          </a:p>
          <a:p>
            <a:pPr lvl="1">
              <a:spcAft>
                <a:spcPct val="0"/>
              </a:spcAft>
              <a:defRPr/>
            </a:pPr>
            <a:r>
              <a:rPr lang="en-US" altLang="en-US" sz="1600" dirty="0"/>
              <a:t>Oral 25 mg tablet (t</a:t>
            </a:r>
            <a:r>
              <a:rPr lang="en-US" altLang="en-US" sz="1600" baseline="-25000" dirty="0"/>
              <a:t>½</a:t>
            </a:r>
            <a:r>
              <a:rPr lang="en-US" altLang="en-US" sz="1600" dirty="0"/>
              <a:t>, ~50 hours)</a:t>
            </a:r>
          </a:p>
          <a:p>
            <a:pPr lvl="1">
              <a:defRPr/>
            </a:pPr>
            <a:r>
              <a:rPr lang="en-US" altLang="en-US" sz="1600" dirty="0"/>
              <a:t>IM LA injection 300 mg/mL (t</a:t>
            </a:r>
            <a:r>
              <a:rPr lang="en-US" altLang="en-US" sz="1600" baseline="-25000" dirty="0"/>
              <a:t>½</a:t>
            </a:r>
            <a:r>
              <a:rPr lang="en-US" altLang="en-US" sz="1600" dirty="0"/>
              <a:t>, ~30-90 days)</a:t>
            </a:r>
          </a:p>
          <a:p>
            <a:pPr>
              <a:spcBef>
                <a:spcPts val="1000"/>
              </a:spcBef>
              <a:defRPr/>
            </a:pPr>
            <a:r>
              <a:rPr lang="en-US" altLang="en-US" sz="1800" dirty="0"/>
              <a:t>Oral 2-drug CAB + RPV proof of efficacy established through Week 144 in LATTE</a:t>
            </a:r>
            <a:r>
              <a:rPr lang="en-US" altLang="en-US" sz="1800" baseline="30000" dirty="0"/>
              <a:t>1</a:t>
            </a:r>
            <a:endParaRPr lang="en-US" altLang="en-US" sz="1800" dirty="0"/>
          </a:p>
          <a:p>
            <a:pPr>
              <a:spcBef>
                <a:spcPts val="1000"/>
              </a:spcBef>
              <a:defRPr/>
            </a:pPr>
            <a:r>
              <a:rPr lang="en-US" altLang="en-US" sz="1800" dirty="0"/>
              <a:t>LATTE-2 Week 48 data supported the decision to evaluate the Q4W CAB LA + RPV LA IM regimen in phase III studies (ongoing)</a:t>
            </a:r>
            <a:endParaRPr lang="en-US" altLang="en-US" sz="1400" dirty="0"/>
          </a:p>
          <a:p>
            <a:pPr>
              <a:spcBef>
                <a:spcPts val="1000"/>
              </a:spcBef>
              <a:defRPr/>
            </a:pPr>
            <a:r>
              <a:rPr lang="en-US" altLang="en-US" sz="1800" dirty="0"/>
              <a:t>Q8W dosing remains under long-term evaluation within LATTE-2</a:t>
            </a:r>
          </a:p>
          <a:p>
            <a:pPr>
              <a:spcBef>
                <a:spcPts val="1000"/>
              </a:spcBef>
              <a:defRPr/>
            </a:pPr>
            <a:endParaRPr lang="en-US" altLang="en-US" sz="18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altLang="en-US" sz="2800" dirty="0"/>
              <a:t> </a:t>
            </a:r>
          </a:p>
        </p:txBody>
      </p:sp>
      <p:sp>
        <p:nvSpPr>
          <p:cNvPr id="20486" name="Rectangle 2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BFF40CC8-FFE2-444A-9921-86FCDB91F4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080" y="5676323"/>
            <a:ext cx="850582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000" dirty="0"/>
              <a:t>CAB, cabotegravir; IM, intramuscular; LA, long acting; </a:t>
            </a:r>
            <a:r>
              <a:rPr lang="en-US" altLang="en-US" sz="1000" dirty="0" err="1"/>
              <a:t>NNRTI</a:t>
            </a:r>
            <a:r>
              <a:rPr lang="en-US" altLang="en-US" sz="1000" dirty="0"/>
              <a:t>, non-nucleoside reverse transcriptase inhibitor; Q4W, every 4 weeks; </a:t>
            </a:r>
            <a:br>
              <a:rPr lang="en-US" altLang="en-US" sz="1000" dirty="0"/>
            </a:br>
            <a:r>
              <a:rPr lang="en-US" altLang="en-US" sz="1000" dirty="0"/>
              <a:t>Q8W, every 8 weeks; </a:t>
            </a:r>
            <a:r>
              <a:rPr lang="en-US" altLang="en-US" sz="1000" dirty="0" err="1"/>
              <a:t>RPV</a:t>
            </a:r>
            <a:r>
              <a:rPr lang="en-US" altLang="en-US" sz="1000" dirty="0"/>
              <a:t>, rilpivirine; t</a:t>
            </a:r>
            <a:r>
              <a:rPr lang="en-US" altLang="en-US" sz="1000" baseline="-25000" dirty="0"/>
              <a:t>½</a:t>
            </a:r>
            <a:r>
              <a:rPr lang="en-US" altLang="en-US" sz="1000" dirty="0"/>
              <a:t>, half-life.</a:t>
            </a:r>
          </a:p>
          <a:p>
            <a:r>
              <a:rPr lang="fr-FR" altLang="en-US" sz="1000" b="1" dirty="0"/>
              <a:t>1. </a:t>
            </a:r>
            <a:r>
              <a:rPr lang="fr-FR" altLang="en-US" sz="1000" dirty="0"/>
              <a:t>Margolis et al. </a:t>
            </a:r>
            <a:r>
              <a:rPr lang="fr-FR" altLang="en-US" sz="1000" i="1" dirty="0"/>
              <a:t>Lancet Infect Dis. </a:t>
            </a:r>
            <a:r>
              <a:rPr lang="fr-FR" altLang="en-US" sz="1000" dirty="0"/>
              <a:t>2015;15:1145-1155. (</a:t>
            </a:r>
            <a:r>
              <a:rPr lang="fr-FR" altLang="en-US" sz="1000" dirty="0" err="1"/>
              <a:t>CROI</a:t>
            </a:r>
            <a:r>
              <a:rPr lang="fr-FR" altLang="en-US" sz="1000" dirty="0"/>
              <a:t> 2017)</a:t>
            </a:r>
            <a:endParaRPr lang="en-US" altLang="en-US" sz="1000" dirty="0"/>
          </a:p>
        </p:txBody>
      </p:sp>
      <p:sp>
        <p:nvSpPr>
          <p:cNvPr id="20483" name="Title 1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60C13AFA-15FA-4856-9DC5-D69EB5A2F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52400"/>
            <a:ext cx="7543800" cy="838200"/>
          </a:xfrm>
        </p:spPr>
        <p:txBody>
          <a:bodyPr/>
          <a:lstStyle/>
          <a:p>
            <a:r>
              <a:rPr lang="en-US" altLang="en-US" dirty="0"/>
              <a:t>Background</a:t>
            </a:r>
          </a:p>
        </p:txBody>
      </p:sp>
      <p:sp>
        <p:nvSpPr>
          <p:cNvPr id="20484" name="Text Placeholder 2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0DEF3F77-05C0-4F31-ADFA-094AA0BC06C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dirty="0"/>
              <a:t>Eron et al. IAS 2017; Paris, France. Slides MOAX0205LB.</a:t>
            </a:r>
          </a:p>
        </p:txBody>
      </p:sp>
      <p:grpSp>
        <p:nvGrpSpPr>
          <p:cNvPr id="20485" name="Group 2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D24F77DF-CC74-4712-B9E3-7F8C3BE855C2}"/>
              </a:ext>
            </a:extLst>
          </p:cNvPr>
          <p:cNvGrpSpPr>
            <a:grpSpLocks/>
          </p:cNvGrpSpPr>
          <p:nvPr/>
        </p:nvGrpSpPr>
        <p:grpSpPr bwMode="auto">
          <a:xfrm>
            <a:off x="5737225" y="1350963"/>
            <a:ext cx="3254375" cy="2590800"/>
            <a:chOff x="5502442" y="1742173"/>
            <a:chExt cx="3254208" cy="2590800"/>
          </a:xfrm>
        </p:grpSpPr>
        <p:pic>
          <p:nvPicPr>
            <p:cNvPr id="20487" name="Picture 2" descr="C:\Users\rqb23532\Pictures\744\Prepared syringe (3mL) of Cabotegravir and prepared syringe (3mL) of TMC-278 LA.jpg">
              <a:extLst>
                <a:ext uri="{FF2B5EF4-FFF2-40B4-BE49-F238E27FC236}">
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089022C0-9662-48E7-87D2-7CD260F3FBB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</a:ext>
              </a:extLst>
            </a:blip>
            <a:srcRect l="7263" t="20218" r="7475" b="6895"/>
            <a:stretch>
              <a:fillRect/>
            </a:stretch>
          </p:blipFill>
          <p:spPr bwMode="auto">
            <a:xfrm>
              <a:off x="5755905" y="1742173"/>
              <a:ext cx="2598821" cy="161062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488" name="Picture 3" descr="C:\Users\rqb23532\Pictures\744\3mL vial of Cabotegravir LA and 1 3mL vial of TMC-278 LA.jpg">
              <a:extLst>
                <a:ext uri="{FF2B5EF4-FFF2-40B4-BE49-F238E27FC236}">
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9B9529E5-1E89-414A-B70C-8385EBF80D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39000" y="3236010"/>
              <a:ext cx="1517650" cy="10969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489" name="Picture 4" descr="C:\Users\rqb23532\Pictures\744\30mg tablet of Cabotegravir and 25mg tablet of rilpivirine.jpg">
              <a:extLst>
                <a:ext uri="{FF2B5EF4-FFF2-40B4-BE49-F238E27FC236}">
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49A01C7A-E667-4EFF-8EF5-46A8DDD242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</a:ext>
              </a:extLst>
            </a:blip>
            <a:srcRect l="7756" t="19930" r="9142" b="11861"/>
            <a:stretch>
              <a:fillRect/>
            </a:stretch>
          </p:blipFill>
          <p:spPr bwMode="auto">
            <a:xfrm>
              <a:off x="5502442" y="3190775"/>
              <a:ext cx="1203158" cy="77964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4AD82F1F-6903-4161-AB10-B7571A12DD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350963"/>
            <a:ext cx="8358188" cy="4498975"/>
          </a:xfrm>
        </p:spPr>
        <p:txBody>
          <a:bodyPr/>
          <a:lstStyle/>
          <a:p>
            <a:r>
              <a:rPr lang="en-US" altLang="en-US" dirty="0"/>
              <a:t>Establish proof of principle for the first ever long-acting (LA) injectable HIV treatment regimen</a:t>
            </a:r>
          </a:p>
          <a:p>
            <a:pPr>
              <a:spcBef>
                <a:spcPts val="1000"/>
              </a:spcBef>
            </a:pPr>
            <a:r>
              <a:rPr lang="en-US" altLang="en-US" b="1" dirty="0"/>
              <a:t>Primary objectives </a:t>
            </a:r>
          </a:p>
          <a:p>
            <a:pPr lvl="1"/>
            <a:r>
              <a:rPr lang="en-US" altLang="en-US" dirty="0"/>
              <a:t>Evaluate the safety and efficacy of CAB LA + RPV LA as maintenance therapy</a:t>
            </a:r>
          </a:p>
          <a:p>
            <a:pPr lvl="1"/>
            <a:r>
              <a:rPr lang="en-US" altLang="en-US" dirty="0"/>
              <a:t>Select a dosing schedule of CAB LA + RPV LA for progression into phase III studies</a:t>
            </a:r>
          </a:p>
          <a:p>
            <a:pPr>
              <a:spcBef>
                <a:spcPts val="1000"/>
              </a:spcBef>
            </a:pPr>
            <a:r>
              <a:rPr lang="en-US" altLang="en-US" b="1" dirty="0"/>
              <a:t>Key secondary objectives</a:t>
            </a:r>
          </a:p>
          <a:p>
            <a:pPr lvl="1"/>
            <a:r>
              <a:rPr lang="en-US" altLang="en-US" dirty="0">
                <a:latin typeface="Arial" charset="0"/>
                <a:cs typeface="Arial" charset="0"/>
              </a:rPr>
              <a:t>Characterize pharmacokinetics of </a:t>
            </a:r>
            <a:r>
              <a:rPr lang="en-US" altLang="en-US">
                <a:latin typeface="Arial" charset="0"/>
                <a:cs typeface="Arial" charset="0"/>
              </a:rPr>
              <a:t>CAB LA</a:t>
            </a:r>
            <a:r>
              <a:rPr lang="en-US" altLang="en-US" dirty="0">
                <a:latin typeface="Arial" charset="0"/>
                <a:cs typeface="Arial" charset="0"/>
              </a:rPr>
              <a:t> </a:t>
            </a:r>
            <a:r>
              <a:rPr lang="en-US" altLang="en-US">
                <a:latin typeface="Arial" charset="0"/>
                <a:cs typeface="Arial" charset="0"/>
              </a:rPr>
              <a:t>and </a:t>
            </a:r>
            <a:r>
              <a:rPr lang="en-US" altLang="en-US" dirty="0">
                <a:latin typeface="Arial" charset="0"/>
                <a:cs typeface="Arial" charset="0"/>
              </a:rPr>
              <a:t>RPV LA</a:t>
            </a:r>
          </a:p>
          <a:p>
            <a:pPr lvl="1"/>
            <a:r>
              <a:rPr lang="en-US" altLang="en-US" dirty="0">
                <a:latin typeface="Arial" charset="0"/>
                <a:cs typeface="Arial" charset="0"/>
              </a:rPr>
              <a:t>Evaluate the tolerability and acceptability of IM dosing</a:t>
            </a:r>
            <a:endParaRPr lang="en-US" altLang="en-US" dirty="0"/>
          </a:p>
          <a:p>
            <a:endParaRPr lang="en-US" altLang="en-US" dirty="0"/>
          </a:p>
        </p:txBody>
      </p:sp>
      <p:sp>
        <p:nvSpPr>
          <p:cNvPr id="21507" name="Title 1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90963B06-3DA4-451B-A5EE-FE5AEE5BC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52400"/>
            <a:ext cx="7543800" cy="838200"/>
          </a:xfrm>
        </p:spPr>
        <p:txBody>
          <a:bodyPr/>
          <a:lstStyle/>
          <a:p>
            <a:r>
              <a:rPr lang="en-US" altLang="en-US" dirty="0"/>
              <a:t>LATTE-2 Objectives</a:t>
            </a:r>
          </a:p>
        </p:txBody>
      </p:sp>
      <p:sp>
        <p:nvSpPr>
          <p:cNvPr id="21508" name="Text Placeholder 2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EAE700E9-44B5-4166-B6E7-D7637A11949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dirty="0"/>
              <a:t>Eron et al. IAS 2017; Paris, France. Slides MOAX0205LB.</a:t>
            </a:r>
          </a:p>
          <a:p>
            <a:endParaRPr lang="en-US" alt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1DA7B113-27D2-4734-938E-AA87155EFB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080" y="5988053"/>
            <a:ext cx="850582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000" dirty="0"/>
              <a:t>CAB, cabotegravir; IM, intramuscular; LA, long acting; NNRTI, RPV, rilpivirine; t</a:t>
            </a:r>
            <a:r>
              <a:rPr lang="en-US" altLang="en-US" sz="1000" baseline="-25000" dirty="0"/>
              <a:t>½</a:t>
            </a:r>
            <a:r>
              <a:rPr lang="en-US" altLang="en-US" sz="1000" dirty="0"/>
              <a:t>, half-life.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6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568F8D4C-2018-45BB-B2DA-16C54D474367}"/>
              </a:ext>
            </a:extLst>
          </p:cNvPr>
          <p:cNvGrpSpPr>
            <a:grpSpLocks/>
          </p:cNvGrpSpPr>
          <p:nvPr/>
        </p:nvGrpSpPr>
        <p:grpSpPr bwMode="auto">
          <a:xfrm>
            <a:off x="501650" y="2389188"/>
            <a:ext cx="2282825" cy="819150"/>
            <a:chOff x="50800" y="2878745"/>
            <a:chExt cx="1118572" cy="635695"/>
          </a:xfrm>
        </p:grpSpPr>
        <p:sp>
          <p:nvSpPr>
            <p:cNvPr id="55" name="Rounded Rectangle 54">
              <a:extLst>
                <a:ext uri="{FF2B5EF4-FFF2-40B4-BE49-F238E27FC236}">
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EB695CB8-CC4D-4BF7-9F45-9258C6737C17}"/>
                </a:ext>
              </a:extLst>
            </p:cNvPr>
            <p:cNvSpPr/>
            <p:nvPr/>
          </p:nvSpPr>
          <p:spPr>
            <a:xfrm>
              <a:off x="50800" y="2878745"/>
              <a:ext cx="1118572" cy="635695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400" dirty="0">
                <a:latin typeface="+mj-lt"/>
              </a:endParaRPr>
            </a:p>
          </p:txBody>
        </p:sp>
        <p:sp>
          <p:nvSpPr>
            <p:cNvPr id="56" name="TextBox 6">
              <a:extLst>
                <a:ext uri="{FF2B5EF4-FFF2-40B4-BE49-F238E27FC236}">
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639449A6-CE2E-4A80-A999-BE5648F466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026" y="2952663"/>
              <a:ext cx="1047786" cy="5260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>
              <a:spAutoFit/>
            </a:bodyPr>
            <a:lstStyle>
              <a:lvl1pPr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2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-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defTabSz="923925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en-US" altLang="en-US" sz="1100" b="1" dirty="0">
                  <a:latin typeface="+mj-lt"/>
                </a:rPr>
                <a:t>CAB 30 mg + ABC/3TC PO QD </a:t>
              </a:r>
              <a:br>
                <a:rPr lang="en-US" altLang="en-US" sz="1100" b="1" dirty="0">
                  <a:latin typeface="+mj-lt"/>
                </a:rPr>
              </a:br>
              <a:r>
                <a:rPr lang="en-US" altLang="en-US" sz="1100" b="1" dirty="0">
                  <a:latin typeface="+mj-lt"/>
                </a:rPr>
                <a:t>for 20 weeks</a:t>
              </a:r>
            </a:p>
            <a:p>
              <a:pPr algn="ctr" eaLnBrk="1" hangingPunct="1"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en-US" altLang="en-US" sz="1100" b="1" dirty="0">
                  <a:latin typeface="+mj-lt"/>
                </a:rPr>
                <a:t>(N=309)</a:t>
              </a:r>
            </a:p>
          </p:txBody>
        </p:sp>
      </p:grpSp>
      <p:sp>
        <p:nvSpPr>
          <p:cNvPr id="39" name="Rectangle 58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E419D955-11BB-42BD-93A8-4D034C0842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4000" y="3206750"/>
            <a:ext cx="2753959" cy="1231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23925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800" dirty="0">
                <a:solidFill>
                  <a:srgbClr val="000000"/>
                </a:solidFill>
                <a:latin typeface="+mj-lt"/>
              </a:rPr>
              <a:t>CAB loading doses at Day 1 (800 mg) and Week 4 (600 mg)</a:t>
            </a:r>
          </a:p>
        </p:txBody>
      </p:sp>
      <p:sp>
        <p:nvSpPr>
          <p:cNvPr id="70" name="AutoShape 4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29B58D33-9553-447A-A08A-AE4B1C00A4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2359" y="1179784"/>
            <a:ext cx="1801368" cy="322921"/>
          </a:xfrm>
          <a:prstGeom prst="homePlate">
            <a:avLst>
              <a:gd name="adj" fmla="val 37877"/>
            </a:avLst>
          </a:prstGeom>
          <a:solidFill>
            <a:srgbClr val="E31836">
              <a:alpha val="47000"/>
            </a:srgbClr>
          </a:solidFill>
          <a:ln w="19050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anchor="ctr"/>
          <a:lstStyle/>
          <a:p>
            <a:pPr>
              <a:defRPr/>
            </a:pPr>
            <a:r>
              <a:rPr lang="en-US" altLang="en-US" sz="1200" b="1" dirty="0">
                <a:solidFill>
                  <a:schemeClr val="bg1"/>
                </a:solidFill>
              </a:rPr>
              <a:t>Induction period</a:t>
            </a:r>
            <a:endParaRPr lang="en-US" altLang="en-US" sz="1200" b="1" baseline="30000" dirty="0">
              <a:solidFill>
                <a:schemeClr val="bg1"/>
              </a:solidFill>
            </a:endParaRPr>
          </a:p>
        </p:txBody>
      </p:sp>
      <p:sp>
        <p:nvSpPr>
          <p:cNvPr id="22533" name="Title 1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D103A7FB-23D6-4357-BED1-A011917A9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152400"/>
            <a:ext cx="7662862" cy="838200"/>
          </a:xfrm>
        </p:spPr>
        <p:txBody>
          <a:bodyPr/>
          <a:lstStyle/>
          <a:p>
            <a:r>
              <a:rPr lang="en-US" altLang="en-US" dirty="0"/>
              <a:t>LATTE-2 Study Design</a:t>
            </a:r>
          </a:p>
        </p:txBody>
      </p:sp>
      <p:sp>
        <p:nvSpPr>
          <p:cNvPr id="10" name="Line 11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BD459CEB-6CF4-42E6-AA44-3E58C3F44D4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36800" y="2789238"/>
            <a:ext cx="55276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xtLst/>
        </p:spPr>
        <p:txBody>
          <a:bodyPr/>
          <a:lstStyle/>
          <a:p>
            <a:pPr>
              <a:defRPr/>
            </a:pPr>
            <a:endParaRPr lang="en-US" sz="1100" dirty="0">
              <a:latin typeface="+mj-lt"/>
            </a:endParaRPr>
          </a:p>
        </p:txBody>
      </p:sp>
      <p:sp>
        <p:nvSpPr>
          <p:cNvPr id="11" name="Line 10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E3D5E3D3-25CB-45E6-BAEC-7FFF22C1C5F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0025" y="4583113"/>
            <a:ext cx="5133975" cy="79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>
              <a:defRPr/>
            </a:pPr>
            <a:endParaRPr lang="en-US" sz="1100" dirty="0">
              <a:latin typeface="+mj-lt"/>
            </a:endParaRPr>
          </a:p>
        </p:txBody>
      </p:sp>
      <p:grpSp>
        <p:nvGrpSpPr>
          <p:cNvPr id="2" name="Group 20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6F715B2E-512D-487E-86B5-812DC495D35C}"/>
              </a:ext>
            </a:extLst>
          </p:cNvPr>
          <p:cNvGrpSpPr>
            <a:grpSpLocks/>
          </p:cNvGrpSpPr>
          <p:nvPr/>
        </p:nvGrpSpPr>
        <p:grpSpPr bwMode="auto">
          <a:xfrm>
            <a:off x="2784475" y="4395788"/>
            <a:ext cx="5084763" cy="392112"/>
            <a:chOff x="3659441" y="4691390"/>
            <a:chExt cx="5259281" cy="304800"/>
          </a:xfrm>
        </p:grpSpPr>
        <p:cxnSp>
          <p:nvCxnSpPr>
            <p:cNvPr id="13" name="Straight Connector 12">
              <a:extLst>
                <a:ext uri="{FF2B5EF4-FFF2-40B4-BE49-F238E27FC236}">
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52B30F4A-CFA2-4DA2-9A00-FC563AD468D1}"/>
                </a:ext>
              </a:extLst>
            </p:cNvPr>
            <p:cNvCxnSpPr/>
            <p:nvPr/>
          </p:nvCxnSpPr>
          <p:spPr>
            <a:xfrm>
              <a:off x="3659441" y="4691390"/>
              <a:ext cx="0" cy="3048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47601FCB-2158-40FE-9155-25D61A1E43F2}"/>
                </a:ext>
              </a:extLst>
            </p:cNvPr>
            <p:cNvCxnSpPr/>
            <p:nvPr/>
          </p:nvCxnSpPr>
          <p:spPr>
            <a:xfrm>
              <a:off x="8918722" y="4691390"/>
              <a:ext cx="0" cy="3048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990F1658-0EC9-4B76-9EBF-F9E17AE15E53}"/>
                </a:ext>
              </a:extLst>
            </p:cNvPr>
            <p:cNvCxnSpPr/>
            <p:nvPr/>
          </p:nvCxnSpPr>
          <p:spPr>
            <a:xfrm>
              <a:off x="5155291" y="4691390"/>
              <a:ext cx="0" cy="3048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CDDE6AFE-1BDB-43CE-803C-B49E5CA27483}"/>
                </a:ext>
              </a:extLst>
            </p:cNvPr>
            <p:cNvCxnSpPr/>
            <p:nvPr/>
          </p:nvCxnSpPr>
          <p:spPr>
            <a:xfrm>
              <a:off x="6450817" y="4691390"/>
              <a:ext cx="0" cy="3048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Freeform 50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7F09B376-CBEA-4F91-A004-8E8F14ABA300}"/>
              </a:ext>
            </a:extLst>
          </p:cNvPr>
          <p:cNvSpPr>
            <a:spLocks/>
          </p:cNvSpPr>
          <p:nvPr/>
        </p:nvSpPr>
        <p:spPr bwMode="auto">
          <a:xfrm>
            <a:off x="2289175" y="1905000"/>
            <a:ext cx="5575300" cy="909638"/>
          </a:xfrm>
          <a:custGeom>
            <a:avLst/>
            <a:gdLst>
              <a:gd name="T0" fmla="*/ 0 w 4513859"/>
              <a:gd name="T1" fmla="*/ 784891 h 782262"/>
              <a:gd name="T2" fmla="*/ 3704612 w 4513859"/>
              <a:gd name="T3" fmla="*/ 0 h 782262"/>
              <a:gd name="T4" fmla="*/ 34018715 w 4513859"/>
              <a:gd name="T5" fmla="*/ 0 h 78226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513859" h="782262">
                <a:moveTo>
                  <a:pt x="0" y="782262"/>
                </a:moveTo>
                <a:lnTo>
                  <a:pt x="491556" y="0"/>
                </a:lnTo>
                <a:lnTo>
                  <a:pt x="4513859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xtLst/>
        </p:spPr>
        <p:txBody>
          <a:bodyPr/>
          <a:lstStyle/>
          <a:p>
            <a:pPr>
              <a:defRPr/>
            </a:pPr>
            <a:endParaRPr lang="en-US" sz="1100" dirty="0">
              <a:latin typeface="+mj-lt"/>
            </a:endParaRPr>
          </a:p>
        </p:txBody>
      </p:sp>
      <p:sp>
        <p:nvSpPr>
          <p:cNvPr id="18" name="Freeform 51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4340CC5B-509B-4267-A85B-83D9579FD8C3}"/>
              </a:ext>
            </a:extLst>
          </p:cNvPr>
          <p:cNvSpPr>
            <a:spLocks/>
          </p:cNvSpPr>
          <p:nvPr/>
        </p:nvSpPr>
        <p:spPr bwMode="auto">
          <a:xfrm flipV="1">
            <a:off x="2336800" y="2805113"/>
            <a:ext cx="5537200" cy="866775"/>
          </a:xfrm>
          <a:custGeom>
            <a:avLst/>
            <a:gdLst>
              <a:gd name="T0" fmla="*/ 0 w 4513859"/>
              <a:gd name="T1" fmla="*/ 2802667 h 782262"/>
              <a:gd name="T2" fmla="*/ 2981782 w 4513859"/>
              <a:gd name="T3" fmla="*/ 0 h 782262"/>
              <a:gd name="T4" fmla="*/ 27381063 w 4513859"/>
              <a:gd name="T5" fmla="*/ 0 h 782262"/>
              <a:gd name="T6" fmla="*/ 0 60000 65536"/>
              <a:gd name="T7" fmla="*/ 0 60000 65536"/>
              <a:gd name="T8" fmla="*/ 0 60000 65536"/>
              <a:gd name="connsiteX0" fmla="*/ 0 w 4425342"/>
              <a:gd name="connsiteY0" fmla="*/ 729134 h 729134"/>
              <a:gd name="connsiteX1" fmla="*/ 403039 w 4425342"/>
              <a:gd name="connsiteY1" fmla="*/ 0 h 729134"/>
              <a:gd name="connsiteX2" fmla="*/ 4425342 w 4425342"/>
              <a:gd name="connsiteY2" fmla="*/ 0 h 729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25342" h="729134">
                <a:moveTo>
                  <a:pt x="0" y="729134"/>
                </a:moveTo>
                <a:lnTo>
                  <a:pt x="403039" y="0"/>
                </a:lnTo>
                <a:lnTo>
                  <a:pt x="4425342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xtLst/>
        </p:spPr>
        <p:txBody>
          <a:bodyPr/>
          <a:lstStyle/>
          <a:p>
            <a:pPr>
              <a:defRPr/>
            </a:pPr>
            <a:endParaRPr lang="en-US" sz="1100" dirty="0">
              <a:latin typeface="+mj-lt"/>
            </a:endParaRPr>
          </a:p>
        </p:txBody>
      </p:sp>
      <p:sp>
        <p:nvSpPr>
          <p:cNvPr id="19" name="Rectangle 17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3D618B51-D452-423F-ACD9-E011A6B248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1563" y="4865688"/>
            <a:ext cx="1257300" cy="61595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23925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1000" b="1" u="sng" dirty="0">
                <a:latin typeface="+mj-lt"/>
              </a:rPr>
              <a:t>Week 32 </a:t>
            </a:r>
            <a:r>
              <a:rPr lang="en-US" altLang="en-US" sz="1000" b="1" dirty="0">
                <a:latin typeface="+mj-lt"/>
              </a:rPr>
              <a:t/>
            </a:r>
            <a:br>
              <a:rPr lang="en-US" altLang="en-US" sz="1000" b="1" dirty="0">
                <a:latin typeface="+mj-lt"/>
              </a:rPr>
            </a:br>
            <a:r>
              <a:rPr lang="en-US" altLang="en-US" sz="1000" b="1" spc="-40" dirty="0">
                <a:latin typeface="+mj-lt"/>
              </a:rPr>
              <a:t>Primary analysis </a:t>
            </a:r>
            <a:br>
              <a:rPr lang="en-US" altLang="en-US" sz="1000" b="1" spc="-40" dirty="0">
                <a:latin typeface="+mj-lt"/>
              </a:rPr>
            </a:br>
            <a:r>
              <a:rPr lang="en-US" altLang="en-US" sz="1000" b="1" spc="-40" dirty="0">
                <a:latin typeface="+mj-lt"/>
              </a:rPr>
              <a:t>Dosing regimen selection</a:t>
            </a:r>
          </a:p>
        </p:txBody>
      </p:sp>
      <p:sp>
        <p:nvSpPr>
          <p:cNvPr id="20" name="Rectangle 17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E1B13998-9B46-4470-8D48-35179D0A4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5813" y="4872038"/>
            <a:ext cx="1373187" cy="46196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23925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1000" b="1" u="sng" dirty="0">
                <a:solidFill>
                  <a:srgbClr val="000000"/>
                </a:solidFill>
                <a:latin typeface="+mj-lt"/>
              </a:rPr>
              <a:t>Day 1 </a:t>
            </a:r>
            <a:r>
              <a:rPr lang="en-US" altLang="en-US" sz="1000" b="1" dirty="0">
                <a:solidFill>
                  <a:srgbClr val="000000"/>
                </a:solidFill>
                <a:latin typeface="+mj-lt"/>
              </a:rPr>
              <a:t/>
            </a:r>
            <a:br>
              <a:rPr lang="en-US" altLang="en-US" sz="1000" b="1" dirty="0">
                <a:solidFill>
                  <a:srgbClr val="000000"/>
                </a:solidFill>
                <a:latin typeface="+mj-lt"/>
              </a:rPr>
            </a:br>
            <a:r>
              <a:rPr lang="en-US" altLang="en-US" sz="1000" b="1" dirty="0">
                <a:solidFill>
                  <a:srgbClr val="000000"/>
                </a:solidFill>
                <a:latin typeface="+mj-lt"/>
              </a:rPr>
              <a:t>Randomization</a:t>
            </a:r>
          </a:p>
          <a:p>
            <a:pPr algn="ctr" eaLnBrk="1" hangingPunct="1"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1000" b="1" dirty="0">
                <a:solidFill>
                  <a:srgbClr val="000000"/>
                </a:solidFill>
                <a:latin typeface="+mj-lt"/>
              </a:rPr>
              <a:t>2:2:1 </a:t>
            </a:r>
            <a:endParaRPr lang="en-US" altLang="en-US" sz="10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21" name="Rectangle 17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6FBFEAB6-C7DA-46F4-A80B-30035F2699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4900" y="4859338"/>
            <a:ext cx="1252538" cy="61595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23925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1000" b="1" u="sng" dirty="0">
                <a:solidFill>
                  <a:srgbClr val="000000"/>
                </a:solidFill>
                <a:latin typeface="+mj-lt"/>
              </a:rPr>
              <a:t>Week 48 </a:t>
            </a:r>
            <a:br>
              <a:rPr lang="en-US" altLang="en-US" sz="1000" b="1" u="sng" dirty="0">
                <a:solidFill>
                  <a:srgbClr val="000000"/>
                </a:solidFill>
                <a:latin typeface="+mj-lt"/>
              </a:rPr>
            </a:br>
            <a:r>
              <a:rPr lang="en-US" altLang="en-US" sz="1000" b="1" spc="-20" dirty="0">
                <a:solidFill>
                  <a:srgbClr val="000000"/>
                </a:solidFill>
                <a:latin typeface="+mj-lt"/>
              </a:rPr>
              <a:t>Analysis </a:t>
            </a:r>
            <a:br>
              <a:rPr lang="en-US" altLang="en-US" sz="1000" b="1" spc="-20" dirty="0">
                <a:solidFill>
                  <a:srgbClr val="000000"/>
                </a:solidFill>
                <a:latin typeface="+mj-lt"/>
              </a:rPr>
            </a:br>
            <a:r>
              <a:rPr lang="en-US" altLang="en-US" sz="1000" b="1" spc="-20" dirty="0">
                <a:solidFill>
                  <a:srgbClr val="000000"/>
                </a:solidFill>
                <a:latin typeface="+mj-lt"/>
              </a:rPr>
              <a:t>Dosing regimen confirmation</a:t>
            </a:r>
            <a:endParaRPr lang="en-US" altLang="en-US" sz="1000" spc="-20" dirty="0">
              <a:solidFill>
                <a:srgbClr val="000000"/>
              </a:solidFill>
              <a:latin typeface="+mj-lt"/>
            </a:endParaRPr>
          </a:p>
        </p:txBody>
      </p:sp>
      <p:grpSp>
        <p:nvGrpSpPr>
          <p:cNvPr id="4" name="Group 14346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9E05C799-C228-4665-A847-CC546256C85F}"/>
              </a:ext>
            </a:extLst>
          </p:cNvPr>
          <p:cNvGrpSpPr>
            <a:grpSpLocks/>
          </p:cNvGrpSpPr>
          <p:nvPr/>
        </p:nvGrpSpPr>
        <p:grpSpPr bwMode="auto">
          <a:xfrm>
            <a:off x="2819401" y="1701800"/>
            <a:ext cx="4993951" cy="487680"/>
            <a:chOff x="2062610" y="1989955"/>
            <a:chExt cx="5328790" cy="551397"/>
          </a:xfrm>
          <a:solidFill>
            <a:schemeClr val="accent1"/>
          </a:solidFill>
        </p:grpSpPr>
        <p:sp>
          <p:nvSpPr>
            <p:cNvPr id="23" name="Rectangle 22">
              <a:extLst>
                <a:ext uri="{FF2B5EF4-FFF2-40B4-BE49-F238E27FC236}">
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D7510DE9-BEE5-4B18-9995-71E17F03D7E2}"/>
                </a:ext>
              </a:extLst>
            </p:cNvPr>
            <p:cNvSpPr/>
            <p:nvPr/>
          </p:nvSpPr>
          <p:spPr>
            <a:xfrm>
              <a:off x="2062610" y="1989955"/>
              <a:ext cx="5328790" cy="55139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ts val="1100"/>
                </a:lnSpc>
                <a:defRPr/>
              </a:pPr>
              <a:endParaRPr lang="en-US" sz="11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4" name="TextBox 14341">
              <a:extLst>
                <a:ext uri="{FF2B5EF4-FFF2-40B4-BE49-F238E27FC236}">
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D17161F3-6934-40EF-80C5-BA55E2763A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36230" y="2027149"/>
              <a:ext cx="5001584" cy="347989"/>
            </a:xfrm>
            <a:prstGeom prst="rect">
              <a:avLst/>
            </a:prstGeom>
            <a:grpFill/>
            <a:ln>
              <a:noFill/>
            </a:ln>
            <a:extLst/>
          </p:spPr>
          <p:txBody>
            <a:bodyPr lIns="0" tIns="0" rIns="0" bIns="0">
              <a:spAutoFit/>
            </a:bodyPr>
            <a:lstStyle>
              <a:lvl1pPr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2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-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defTabSz="923925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lnSpc>
                  <a:spcPts val="1200"/>
                </a:lnSpc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en-US" altLang="en-US" sz="1100" b="1" dirty="0">
                  <a:solidFill>
                    <a:schemeClr val="bg1"/>
                  </a:solidFill>
                  <a:latin typeface="+mj-lt"/>
                </a:rPr>
                <a:t>CAB 400 mg IM + RPV 600 mg IM </a:t>
              </a:r>
            </a:p>
            <a:p>
              <a:pPr algn="ctr" eaLnBrk="1" hangingPunct="1">
                <a:lnSpc>
                  <a:spcPts val="1200"/>
                </a:lnSpc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en-US" altLang="en-US" sz="1100" b="1" dirty="0">
                  <a:solidFill>
                    <a:schemeClr val="bg1"/>
                  </a:solidFill>
                  <a:latin typeface="+mj-lt"/>
                </a:rPr>
                <a:t>Q4W (n=115)</a:t>
              </a:r>
            </a:p>
          </p:txBody>
        </p:sp>
      </p:grpSp>
      <p:sp>
        <p:nvSpPr>
          <p:cNvPr id="25" name="Oval 14342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1B7FD4BB-DC87-4491-B7FE-183E524425AD}"/>
              </a:ext>
            </a:extLst>
          </p:cNvPr>
          <p:cNvSpPr>
            <a:spLocks noChangeAspect="1"/>
          </p:cNvSpPr>
          <p:nvPr/>
        </p:nvSpPr>
        <p:spPr bwMode="auto">
          <a:xfrm>
            <a:off x="7321550" y="4648200"/>
            <a:ext cx="1136650" cy="1108075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100" dirty="0">
              <a:latin typeface="+mj-lt"/>
            </a:endParaRPr>
          </a:p>
        </p:txBody>
      </p:sp>
      <p:grpSp>
        <p:nvGrpSpPr>
          <p:cNvPr id="5" name="Group 14347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7F0C4E12-50FF-46F3-BFCA-224350E9BE93}"/>
              </a:ext>
            </a:extLst>
          </p:cNvPr>
          <p:cNvGrpSpPr>
            <a:grpSpLocks/>
          </p:cNvGrpSpPr>
          <p:nvPr/>
        </p:nvGrpSpPr>
        <p:grpSpPr bwMode="auto">
          <a:xfrm>
            <a:off x="2819400" y="2547680"/>
            <a:ext cx="4988124" cy="487680"/>
            <a:chOff x="2286000" y="2787469"/>
            <a:chExt cx="5129537" cy="407180"/>
          </a:xfrm>
          <a:solidFill>
            <a:schemeClr val="accent1"/>
          </a:solidFill>
        </p:grpSpPr>
        <p:sp>
          <p:nvSpPr>
            <p:cNvPr id="27" name="Rectangle 26">
              <a:extLst>
                <a:ext uri="{FF2B5EF4-FFF2-40B4-BE49-F238E27FC236}">
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0FDF2949-3001-4465-BB1B-110177F6D151}"/>
                </a:ext>
              </a:extLst>
            </p:cNvPr>
            <p:cNvSpPr/>
            <p:nvPr/>
          </p:nvSpPr>
          <p:spPr>
            <a:xfrm>
              <a:off x="2286000" y="2787469"/>
              <a:ext cx="5129537" cy="40718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100" dirty="0">
                <a:latin typeface="+mj-lt"/>
              </a:endParaRPr>
            </a:p>
          </p:txBody>
        </p:sp>
        <p:sp>
          <p:nvSpPr>
            <p:cNvPr id="28" name="TextBox 73">
              <a:extLst>
                <a:ext uri="{FF2B5EF4-FFF2-40B4-BE49-F238E27FC236}">
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133F399E-4305-40E6-B45E-F4DAAFF794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32602" y="2823651"/>
              <a:ext cx="5018655" cy="256973"/>
            </a:xfrm>
            <a:prstGeom prst="rect">
              <a:avLst/>
            </a:prstGeom>
            <a:grpFill/>
            <a:ln>
              <a:noFill/>
            </a:ln>
            <a:extLst/>
          </p:spPr>
          <p:txBody>
            <a:bodyPr lIns="0" tIns="0" rIns="0" bIns="0">
              <a:spAutoFit/>
            </a:bodyPr>
            <a:lstStyle>
              <a:lvl1pPr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2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-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defTabSz="923925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lnSpc>
                  <a:spcPts val="1200"/>
                </a:lnSpc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en-US" altLang="en-US" sz="1100" b="1" dirty="0">
                  <a:solidFill>
                    <a:schemeClr val="bg1"/>
                  </a:solidFill>
                  <a:latin typeface="+mj-lt"/>
                </a:rPr>
                <a:t>CAB 600 mg IM + RPV 900 mg IM </a:t>
              </a:r>
            </a:p>
            <a:p>
              <a:pPr algn="ctr" eaLnBrk="1" hangingPunct="1">
                <a:lnSpc>
                  <a:spcPts val="1200"/>
                </a:lnSpc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en-US" altLang="en-US" sz="1100" b="1" dirty="0">
                  <a:solidFill>
                    <a:schemeClr val="bg1"/>
                  </a:solidFill>
                  <a:latin typeface="+mj-lt"/>
                </a:rPr>
                <a:t>Q8W (n=115)</a:t>
              </a:r>
            </a:p>
          </p:txBody>
        </p:sp>
      </p:grpSp>
      <p:sp>
        <p:nvSpPr>
          <p:cNvPr id="29" name="Rectangle 28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14F919AD-4AAD-43F7-B928-A2C01A741F58}"/>
              </a:ext>
            </a:extLst>
          </p:cNvPr>
          <p:cNvSpPr/>
          <p:nvPr/>
        </p:nvSpPr>
        <p:spPr bwMode="auto">
          <a:xfrm>
            <a:off x="2819400" y="3429000"/>
            <a:ext cx="4978400" cy="487363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100" dirty="0">
              <a:latin typeface="+mj-lt"/>
            </a:endParaRPr>
          </a:p>
        </p:txBody>
      </p:sp>
      <p:sp>
        <p:nvSpPr>
          <p:cNvPr id="30" name="Line 40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9BD941A6-CF66-4F2A-8682-08C81C6EB21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66063" y="1397000"/>
            <a:ext cx="0" cy="2989263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xtLst/>
        </p:spPr>
        <p:txBody>
          <a:bodyPr>
            <a:spAutoFit/>
          </a:bodyPr>
          <a:lstStyle/>
          <a:p>
            <a:pPr>
              <a:defRPr/>
            </a:pPr>
            <a:endParaRPr lang="en-US" sz="1100" dirty="0">
              <a:latin typeface="+mj-lt"/>
            </a:endParaRPr>
          </a:p>
        </p:txBody>
      </p:sp>
      <p:grpSp>
        <p:nvGrpSpPr>
          <p:cNvPr id="7" name="Group 8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5A652C75-33A4-442F-AC62-8B86E9CEB4C9}"/>
              </a:ext>
            </a:extLst>
          </p:cNvPr>
          <p:cNvGrpSpPr>
            <a:grpSpLocks/>
          </p:cNvGrpSpPr>
          <p:nvPr/>
        </p:nvGrpSpPr>
        <p:grpSpPr bwMode="auto">
          <a:xfrm>
            <a:off x="1990451" y="2517797"/>
            <a:ext cx="382040" cy="566641"/>
            <a:chOff x="2252012" y="3295041"/>
            <a:chExt cx="396095" cy="440284"/>
          </a:xfrm>
          <a:solidFill>
            <a:schemeClr val="tx1"/>
          </a:solidFill>
        </p:grpSpPr>
        <p:sp>
          <p:nvSpPr>
            <p:cNvPr id="34" name="Chevron 33">
              <a:extLst>
                <a:ext uri="{FF2B5EF4-FFF2-40B4-BE49-F238E27FC236}">
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2975C920-1422-402F-9BDD-EAD1C38AF366}"/>
                </a:ext>
              </a:extLst>
            </p:cNvPr>
            <p:cNvSpPr/>
            <p:nvPr/>
          </p:nvSpPr>
          <p:spPr>
            <a:xfrm>
              <a:off x="2393588" y="3295041"/>
              <a:ext cx="254519" cy="435515"/>
            </a:xfrm>
            <a:prstGeom prst="chevron">
              <a:avLst>
                <a:gd name="adj" fmla="val 6359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05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35" name="Chevron 34">
              <a:extLst>
                <a:ext uri="{FF2B5EF4-FFF2-40B4-BE49-F238E27FC236}">
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D88BA2A5-BD65-4A1F-B7EE-09C1004E3C61}"/>
                </a:ext>
              </a:extLst>
            </p:cNvPr>
            <p:cNvSpPr/>
            <p:nvPr/>
          </p:nvSpPr>
          <p:spPr>
            <a:xfrm>
              <a:off x="2252012" y="3299810"/>
              <a:ext cx="254519" cy="435515"/>
            </a:xfrm>
            <a:prstGeom prst="chevron">
              <a:avLst>
                <a:gd name="adj" fmla="val 6359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05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endParaRPr>
            </a:p>
          </p:txBody>
        </p:sp>
      </p:grpSp>
      <p:sp>
        <p:nvSpPr>
          <p:cNvPr id="36" name="Rectangle 17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23B8378D-3D06-40B8-8D2D-FEBD2AAD77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4851400"/>
            <a:ext cx="1252538" cy="153988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23925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1000" b="1" u="sng" dirty="0">
                <a:solidFill>
                  <a:srgbClr val="000000"/>
                </a:solidFill>
                <a:latin typeface="+mj-lt"/>
              </a:rPr>
              <a:t>Week 96</a:t>
            </a:r>
            <a:r>
              <a:rPr lang="en-US" altLang="en-US" sz="1000" b="1" baseline="30000" dirty="0">
                <a:solidFill>
                  <a:srgbClr val="000000"/>
                </a:solidFill>
                <a:latin typeface="+mj-lt"/>
              </a:rPr>
              <a:t>b</a:t>
            </a:r>
            <a:r>
              <a:rPr lang="en-US" altLang="en-US" sz="1000" b="1" dirty="0">
                <a:solidFill>
                  <a:srgbClr val="000000"/>
                </a:solidFill>
                <a:latin typeface="+mj-lt"/>
              </a:rPr>
              <a:t> </a:t>
            </a:r>
            <a:endParaRPr lang="en-US" altLang="en-US" sz="10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37" name="Rectangle 8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30ED7B03-4EF1-41E1-B096-BF681421D1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2341563"/>
            <a:ext cx="1710405" cy="1231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23925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800" dirty="0">
                <a:solidFill>
                  <a:srgbClr val="000000"/>
                </a:solidFill>
                <a:latin typeface="+mj-lt"/>
              </a:rPr>
              <a:t>CAB loading dose at Day 1 (800 mg) </a:t>
            </a:r>
          </a:p>
        </p:txBody>
      </p:sp>
      <p:sp>
        <p:nvSpPr>
          <p:cNvPr id="38" name="Freeform 76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AE6E0042-2129-4BD4-805A-B4BD61CB2C7E}"/>
              </a:ext>
            </a:extLst>
          </p:cNvPr>
          <p:cNvSpPr>
            <a:spLocks noEditPoints="1"/>
          </p:cNvSpPr>
          <p:nvPr/>
        </p:nvSpPr>
        <p:spPr bwMode="auto">
          <a:xfrm>
            <a:off x="2755900" y="2185988"/>
            <a:ext cx="100013" cy="176212"/>
          </a:xfrm>
          <a:custGeom>
            <a:avLst/>
            <a:gdLst>
              <a:gd name="T0" fmla="*/ 2147483647 w 241"/>
              <a:gd name="T1" fmla="*/ 2147483647 h 401"/>
              <a:gd name="T2" fmla="*/ 2147483647 w 241"/>
              <a:gd name="T3" fmla="*/ 2147483647 h 401"/>
              <a:gd name="T4" fmla="*/ 2147483647 w 241"/>
              <a:gd name="T5" fmla="*/ 2147483647 h 401"/>
              <a:gd name="T6" fmla="*/ 2147483647 w 241"/>
              <a:gd name="T7" fmla="*/ 2147483647 h 401"/>
              <a:gd name="T8" fmla="*/ 2147483647 w 241"/>
              <a:gd name="T9" fmla="*/ 2147483647 h 401"/>
              <a:gd name="T10" fmla="*/ 2147483647 w 241"/>
              <a:gd name="T11" fmla="*/ 2147483647 h 401"/>
              <a:gd name="T12" fmla="*/ 2147483647 w 241"/>
              <a:gd name="T13" fmla="*/ 0 h 401"/>
              <a:gd name="T14" fmla="*/ 2147483647 w 241"/>
              <a:gd name="T15" fmla="*/ 2147483647 h 401"/>
              <a:gd name="T16" fmla="*/ 2147483647 w 241"/>
              <a:gd name="T17" fmla="*/ 2147483647 h 401"/>
              <a:gd name="T18" fmla="*/ 2147483647 w 241"/>
              <a:gd name="T19" fmla="*/ 2147483647 h 401"/>
              <a:gd name="T20" fmla="*/ 2147483647 w 241"/>
              <a:gd name="T21" fmla="*/ 2147483647 h 401"/>
              <a:gd name="T22" fmla="*/ 2147483647 w 241"/>
              <a:gd name="T23" fmla="*/ 2147483647 h 401"/>
              <a:gd name="T24" fmla="*/ 2147483647 w 241"/>
              <a:gd name="T25" fmla="*/ 2147483647 h 401"/>
              <a:gd name="T26" fmla="*/ 2147483647 w 241"/>
              <a:gd name="T27" fmla="*/ 2147483647 h 401"/>
              <a:gd name="T28" fmla="*/ 2147483647 w 241"/>
              <a:gd name="T29" fmla="*/ 2147483647 h 401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41"/>
              <a:gd name="T46" fmla="*/ 0 h 401"/>
              <a:gd name="T47" fmla="*/ 241 w 241"/>
              <a:gd name="T48" fmla="*/ 401 h 401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41" h="401">
                <a:moveTo>
                  <a:pt x="101" y="401"/>
                </a:moveTo>
                <a:lnTo>
                  <a:pt x="93" y="49"/>
                </a:lnTo>
                <a:lnTo>
                  <a:pt x="141" y="47"/>
                </a:lnTo>
                <a:lnTo>
                  <a:pt x="149" y="400"/>
                </a:lnTo>
                <a:lnTo>
                  <a:pt x="101" y="401"/>
                </a:lnTo>
                <a:close/>
                <a:moveTo>
                  <a:pt x="6" y="199"/>
                </a:moveTo>
                <a:lnTo>
                  <a:pt x="115" y="0"/>
                </a:lnTo>
                <a:lnTo>
                  <a:pt x="234" y="193"/>
                </a:lnTo>
                <a:cubicBezTo>
                  <a:pt x="241" y="204"/>
                  <a:pt x="238" y="219"/>
                  <a:pt x="227" y="226"/>
                </a:cubicBezTo>
                <a:cubicBezTo>
                  <a:pt x="215" y="233"/>
                  <a:pt x="200" y="229"/>
                  <a:pt x="194" y="218"/>
                </a:cubicBezTo>
                <a:lnTo>
                  <a:pt x="96" y="61"/>
                </a:lnTo>
                <a:lnTo>
                  <a:pt x="138" y="60"/>
                </a:lnTo>
                <a:lnTo>
                  <a:pt x="48" y="222"/>
                </a:lnTo>
                <a:cubicBezTo>
                  <a:pt x="42" y="233"/>
                  <a:pt x="27" y="238"/>
                  <a:pt x="16" y="231"/>
                </a:cubicBezTo>
                <a:cubicBezTo>
                  <a:pt x="4" y="225"/>
                  <a:pt x="0" y="210"/>
                  <a:pt x="6" y="199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100" dirty="0">
              <a:latin typeface="+mj-lt"/>
            </a:endParaRPr>
          </a:p>
        </p:txBody>
      </p:sp>
      <p:sp>
        <p:nvSpPr>
          <p:cNvPr id="40" name="Freeform 60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68442006-C5A5-401E-B097-165CCB630505}"/>
              </a:ext>
            </a:extLst>
          </p:cNvPr>
          <p:cNvSpPr>
            <a:spLocks noEditPoints="1"/>
          </p:cNvSpPr>
          <p:nvPr/>
        </p:nvSpPr>
        <p:spPr bwMode="auto">
          <a:xfrm>
            <a:off x="2759075" y="3035300"/>
            <a:ext cx="104775" cy="176213"/>
          </a:xfrm>
          <a:custGeom>
            <a:avLst/>
            <a:gdLst>
              <a:gd name="T0" fmla="*/ 2147483647 w 241"/>
              <a:gd name="T1" fmla="*/ 2147483647 h 404"/>
              <a:gd name="T2" fmla="*/ 2147483647 w 241"/>
              <a:gd name="T3" fmla="*/ 2147483647 h 404"/>
              <a:gd name="T4" fmla="*/ 2147483647 w 241"/>
              <a:gd name="T5" fmla="*/ 2147483647 h 404"/>
              <a:gd name="T6" fmla="*/ 2147483647 w 241"/>
              <a:gd name="T7" fmla="*/ 2147483647 h 404"/>
              <a:gd name="T8" fmla="*/ 2147483647 w 241"/>
              <a:gd name="T9" fmla="*/ 2147483647 h 404"/>
              <a:gd name="T10" fmla="*/ 2147483647 w 241"/>
              <a:gd name="T11" fmla="*/ 2147483647 h 404"/>
              <a:gd name="T12" fmla="*/ 2147483647 w 241"/>
              <a:gd name="T13" fmla="*/ 0 h 404"/>
              <a:gd name="T14" fmla="*/ 2147483647 w 241"/>
              <a:gd name="T15" fmla="*/ 2147483647 h 404"/>
              <a:gd name="T16" fmla="*/ 2147483647 w 241"/>
              <a:gd name="T17" fmla="*/ 2147483647 h 404"/>
              <a:gd name="T18" fmla="*/ 2147483647 w 241"/>
              <a:gd name="T19" fmla="*/ 2147483647 h 404"/>
              <a:gd name="T20" fmla="*/ 2147483647 w 241"/>
              <a:gd name="T21" fmla="*/ 2147483647 h 404"/>
              <a:gd name="T22" fmla="*/ 2147483647 w 241"/>
              <a:gd name="T23" fmla="*/ 2147483647 h 404"/>
              <a:gd name="T24" fmla="*/ 2147483647 w 241"/>
              <a:gd name="T25" fmla="*/ 2147483647 h 404"/>
              <a:gd name="T26" fmla="*/ 2147483647 w 241"/>
              <a:gd name="T27" fmla="*/ 2147483647 h 404"/>
              <a:gd name="T28" fmla="*/ 2147483647 w 241"/>
              <a:gd name="T29" fmla="*/ 2147483647 h 40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41"/>
              <a:gd name="T46" fmla="*/ 0 h 404"/>
              <a:gd name="T47" fmla="*/ 241 w 241"/>
              <a:gd name="T48" fmla="*/ 404 h 404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41" h="404">
                <a:moveTo>
                  <a:pt x="101" y="404"/>
                </a:moveTo>
                <a:lnTo>
                  <a:pt x="93" y="49"/>
                </a:lnTo>
                <a:lnTo>
                  <a:pt x="141" y="47"/>
                </a:lnTo>
                <a:lnTo>
                  <a:pt x="149" y="403"/>
                </a:lnTo>
                <a:lnTo>
                  <a:pt x="101" y="404"/>
                </a:lnTo>
                <a:close/>
                <a:moveTo>
                  <a:pt x="6" y="199"/>
                </a:moveTo>
                <a:lnTo>
                  <a:pt x="115" y="0"/>
                </a:lnTo>
                <a:lnTo>
                  <a:pt x="234" y="193"/>
                </a:lnTo>
                <a:cubicBezTo>
                  <a:pt x="241" y="204"/>
                  <a:pt x="238" y="219"/>
                  <a:pt x="227" y="226"/>
                </a:cubicBezTo>
                <a:cubicBezTo>
                  <a:pt x="215" y="233"/>
                  <a:pt x="200" y="229"/>
                  <a:pt x="193" y="218"/>
                </a:cubicBezTo>
                <a:lnTo>
                  <a:pt x="96" y="61"/>
                </a:lnTo>
                <a:lnTo>
                  <a:pt x="138" y="60"/>
                </a:lnTo>
                <a:lnTo>
                  <a:pt x="48" y="222"/>
                </a:lnTo>
                <a:cubicBezTo>
                  <a:pt x="42" y="233"/>
                  <a:pt x="27" y="238"/>
                  <a:pt x="16" y="231"/>
                </a:cubicBezTo>
                <a:cubicBezTo>
                  <a:pt x="4" y="225"/>
                  <a:pt x="0" y="210"/>
                  <a:pt x="6" y="199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100" dirty="0">
              <a:latin typeface="+mj-lt"/>
            </a:endParaRPr>
          </a:p>
        </p:txBody>
      </p:sp>
      <p:grpSp>
        <p:nvGrpSpPr>
          <p:cNvPr id="8" name="Group 6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51EADF0A-F323-410C-B6C5-612D5FBB8319}"/>
              </a:ext>
            </a:extLst>
          </p:cNvPr>
          <p:cNvGrpSpPr>
            <a:grpSpLocks/>
          </p:cNvGrpSpPr>
          <p:nvPr/>
        </p:nvGrpSpPr>
        <p:grpSpPr bwMode="auto">
          <a:xfrm>
            <a:off x="892175" y="2381250"/>
            <a:ext cx="1081088" cy="819150"/>
            <a:chOff x="50800" y="2868959"/>
            <a:chExt cx="1118572" cy="635695"/>
          </a:xfrm>
        </p:grpSpPr>
        <p:sp>
          <p:nvSpPr>
            <p:cNvPr id="44" name="Rounded Rectangle 43">
              <a:extLst>
                <a:ext uri="{FF2B5EF4-FFF2-40B4-BE49-F238E27FC236}">
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A1D42483-EBF8-4987-84ED-3F026571C5EF}"/>
                </a:ext>
              </a:extLst>
            </p:cNvPr>
            <p:cNvSpPr/>
            <p:nvPr/>
          </p:nvSpPr>
          <p:spPr>
            <a:xfrm>
              <a:off x="50800" y="2868959"/>
              <a:ext cx="1118572" cy="635695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100" dirty="0">
                <a:latin typeface="+mj-lt"/>
              </a:endParaRPr>
            </a:p>
          </p:txBody>
        </p:sp>
        <p:sp>
          <p:nvSpPr>
            <p:cNvPr id="45" name="TextBox 6">
              <a:extLst>
                <a:ext uri="{FF2B5EF4-FFF2-40B4-BE49-F238E27FC236}">
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06203061-C7C7-4091-B4EA-0D6E126FA3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294" y="3034763"/>
              <a:ext cx="1047942" cy="358272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>
              <a:spAutoFit/>
            </a:bodyPr>
            <a:lstStyle>
              <a:lvl1pPr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2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-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defTabSz="923925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en-US" altLang="en-US" sz="1000" b="1" dirty="0">
                  <a:latin typeface="+mj-lt"/>
                </a:rPr>
                <a:t>CAB 30 mg + ABC/3TC for </a:t>
              </a:r>
              <a:br>
                <a:rPr lang="en-US" altLang="en-US" sz="1000" b="1" dirty="0">
                  <a:latin typeface="+mj-lt"/>
                </a:rPr>
              </a:br>
              <a:r>
                <a:rPr lang="en-US" altLang="en-US" sz="1000" b="1" dirty="0">
                  <a:latin typeface="+mj-lt"/>
                </a:rPr>
                <a:t>20 weeks</a:t>
              </a:r>
            </a:p>
          </p:txBody>
        </p:sp>
      </p:grpSp>
      <p:cxnSp>
        <p:nvCxnSpPr>
          <p:cNvPr id="46" name="Straight Connector 45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F380C2FD-EC04-4FD8-A5DC-1EB8A0CB54F0}"/>
              </a:ext>
            </a:extLst>
          </p:cNvPr>
          <p:cNvCxnSpPr/>
          <p:nvPr/>
        </p:nvCxnSpPr>
        <p:spPr bwMode="auto">
          <a:xfrm>
            <a:off x="544513" y="4386263"/>
            <a:ext cx="0" cy="3905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Line 10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2FAD6D38-EA02-452E-B64A-C7D1DEBA230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3400" y="4583113"/>
            <a:ext cx="2251075" cy="15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/>
        </p:spPr>
        <p:txBody>
          <a:bodyPr/>
          <a:lstStyle/>
          <a:p>
            <a:pPr>
              <a:defRPr/>
            </a:pPr>
            <a:endParaRPr lang="en-US" sz="1100" dirty="0">
              <a:latin typeface="+mj-lt"/>
            </a:endParaRPr>
          </a:p>
        </p:txBody>
      </p:sp>
      <p:cxnSp>
        <p:nvCxnSpPr>
          <p:cNvPr id="50" name="Straight Connector 49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205573AA-1094-4057-B854-2599EDD5F14B}"/>
              </a:ext>
            </a:extLst>
          </p:cNvPr>
          <p:cNvCxnSpPr/>
          <p:nvPr/>
        </p:nvCxnSpPr>
        <p:spPr bwMode="auto">
          <a:xfrm>
            <a:off x="2784475" y="4402138"/>
            <a:ext cx="0" cy="3937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74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75110BB4-428C-4AEA-9B8D-574F0C87B9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0038" y="3573463"/>
            <a:ext cx="4945062" cy="168275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23925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1100" b="1" dirty="0">
                <a:solidFill>
                  <a:schemeClr val="bg1"/>
                </a:solidFill>
                <a:latin typeface="+mj-lt"/>
              </a:rPr>
              <a:t>CAB 30 mg + ABC/3TC PO QD (n=56)</a:t>
            </a:r>
            <a:endParaRPr lang="en-US" altLang="en-US" sz="11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3" name="Freeform 60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60527CFA-8176-4AC6-A4E5-A1F7AB8E7903}"/>
              </a:ext>
            </a:extLst>
          </p:cNvPr>
          <p:cNvSpPr>
            <a:spLocks noEditPoints="1"/>
          </p:cNvSpPr>
          <p:nvPr/>
        </p:nvSpPr>
        <p:spPr bwMode="auto">
          <a:xfrm>
            <a:off x="3068638" y="3035300"/>
            <a:ext cx="104775" cy="176213"/>
          </a:xfrm>
          <a:custGeom>
            <a:avLst/>
            <a:gdLst>
              <a:gd name="T0" fmla="*/ 2147483647 w 241"/>
              <a:gd name="T1" fmla="*/ 2147483647 h 404"/>
              <a:gd name="T2" fmla="*/ 2147483647 w 241"/>
              <a:gd name="T3" fmla="*/ 2147483647 h 404"/>
              <a:gd name="T4" fmla="*/ 2147483647 w 241"/>
              <a:gd name="T5" fmla="*/ 2147483647 h 404"/>
              <a:gd name="T6" fmla="*/ 2147483647 w 241"/>
              <a:gd name="T7" fmla="*/ 2147483647 h 404"/>
              <a:gd name="T8" fmla="*/ 2147483647 w 241"/>
              <a:gd name="T9" fmla="*/ 2147483647 h 404"/>
              <a:gd name="T10" fmla="*/ 2147483647 w 241"/>
              <a:gd name="T11" fmla="*/ 2147483647 h 404"/>
              <a:gd name="T12" fmla="*/ 2147483647 w 241"/>
              <a:gd name="T13" fmla="*/ 0 h 404"/>
              <a:gd name="T14" fmla="*/ 2147483647 w 241"/>
              <a:gd name="T15" fmla="*/ 2147483647 h 404"/>
              <a:gd name="T16" fmla="*/ 2147483647 w 241"/>
              <a:gd name="T17" fmla="*/ 2147483647 h 404"/>
              <a:gd name="T18" fmla="*/ 2147483647 w 241"/>
              <a:gd name="T19" fmla="*/ 2147483647 h 404"/>
              <a:gd name="T20" fmla="*/ 2147483647 w 241"/>
              <a:gd name="T21" fmla="*/ 2147483647 h 404"/>
              <a:gd name="T22" fmla="*/ 2147483647 w 241"/>
              <a:gd name="T23" fmla="*/ 2147483647 h 404"/>
              <a:gd name="T24" fmla="*/ 2147483647 w 241"/>
              <a:gd name="T25" fmla="*/ 2147483647 h 404"/>
              <a:gd name="T26" fmla="*/ 2147483647 w 241"/>
              <a:gd name="T27" fmla="*/ 2147483647 h 404"/>
              <a:gd name="T28" fmla="*/ 2147483647 w 241"/>
              <a:gd name="T29" fmla="*/ 2147483647 h 40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41"/>
              <a:gd name="T46" fmla="*/ 0 h 404"/>
              <a:gd name="T47" fmla="*/ 241 w 241"/>
              <a:gd name="T48" fmla="*/ 404 h 404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41" h="404">
                <a:moveTo>
                  <a:pt x="101" y="404"/>
                </a:moveTo>
                <a:lnTo>
                  <a:pt x="93" y="49"/>
                </a:lnTo>
                <a:lnTo>
                  <a:pt x="141" y="47"/>
                </a:lnTo>
                <a:lnTo>
                  <a:pt x="149" y="403"/>
                </a:lnTo>
                <a:lnTo>
                  <a:pt x="101" y="404"/>
                </a:lnTo>
                <a:close/>
                <a:moveTo>
                  <a:pt x="6" y="199"/>
                </a:moveTo>
                <a:lnTo>
                  <a:pt x="115" y="0"/>
                </a:lnTo>
                <a:lnTo>
                  <a:pt x="234" y="193"/>
                </a:lnTo>
                <a:cubicBezTo>
                  <a:pt x="241" y="204"/>
                  <a:pt x="238" y="219"/>
                  <a:pt x="227" y="226"/>
                </a:cubicBezTo>
                <a:cubicBezTo>
                  <a:pt x="215" y="233"/>
                  <a:pt x="200" y="229"/>
                  <a:pt x="193" y="218"/>
                </a:cubicBezTo>
                <a:lnTo>
                  <a:pt x="96" y="61"/>
                </a:lnTo>
                <a:lnTo>
                  <a:pt x="138" y="60"/>
                </a:lnTo>
                <a:lnTo>
                  <a:pt x="48" y="222"/>
                </a:lnTo>
                <a:cubicBezTo>
                  <a:pt x="42" y="233"/>
                  <a:pt x="27" y="238"/>
                  <a:pt x="16" y="231"/>
                </a:cubicBezTo>
                <a:cubicBezTo>
                  <a:pt x="4" y="225"/>
                  <a:pt x="0" y="210"/>
                  <a:pt x="6" y="199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100" dirty="0">
              <a:latin typeface="+mj-lt"/>
            </a:endParaRPr>
          </a:p>
        </p:txBody>
      </p:sp>
      <p:sp>
        <p:nvSpPr>
          <p:cNvPr id="71" name="AutoShape 4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76317376-FF52-45F6-8B20-46B98DB46C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8454" y="1179782"/>
            <a:ext cx="5116814" cy="322921"/>
          </a:xfrm>
          <a:prstGeom prst="homePlate">
            <a:avLst>
              <a:gd name="adj" fmla="val 37877"/>
            </a:avLst>
          </a:prstGeom>
          <a:solidFill>
            <a:srgbClr val="008790"/>
          </a:solidFill>
          <a:ln w="19050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anchor="ctr"/>
          <a:lstStyle/>
          <a:p>
            <a:pPr>
              <a:defRPr/>
            </a:pPr>
            <a:r>
              <a:rPr lang="en-US" altLang="en-US" sz="1200" b="1" dirty="0">
                <a:solidFill>
                  <a:schemeClr val="bg1"/>
                </a:solidFill>
              </a:rPr>
              <a:t>Maintenance period</a:t>
            </a:r>
            <a:r>
              <a:rPr lang="en-US" altLang="en-US" sz="1200" b="1" baseline="30000" dirty="0">
                <a:solidFill>
                  <a:schemeClr val="bg1"/>
                </a:solidFill>
              </a:rPr>
              <a:t>a</a:t>
            </a:r>
            <a:endParaRPr lang="en-US" altLang="en-US" sz="1200" b="1" dirty="0">
              <a:solidFill>
                <a:schemeClr val="bg1"/>
              </a:solidFill>
            </a:endParaRPr>
          </a:p>
        </p:txBody>
      </p:sp>
      <p:grpSp>
        <p:nvGrpSpPr>
          <p:cNvPr id="12" name="Group 58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358FB6B7-D52B-4165-B657-417B1D4AC5CD}"/>
              </a:ext>
            </a:extLst>
          </p:cNvPr>
          <p:cNvGrpSpPr>
            <a:grpSpLocks/>
          </p:cNvGrpSpPr>
          <p:nvPr/>
        </p:nvGrpSpPr>
        <p:grpSpPr bwMode="auto">
          <a:xfrm>
            <a:off x="2052287" y="3929827"/>
            <a:ext cx="731520" cy="411480"/>
            <a:chOff x="2235936" y="4190998"/>
            <a:chExt cx="2057627" cy="308252"/>
          </a:xfrm>
          <a:solidFill>
            <a:schemeClr val="tx1"/>
          </a:solidFill>
        </p:grpSpPr>
        <p:sp>
          <p:nvSpPr>
            <p:cNvPr id="60" name="Rectangle 59">
              <a:extLst>
                <a:ext uri="{FF2B5EF4-FFF2-40B4-BE49-F238E27FC236}">
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445AEDCE-E867-40E0-8CEF-DD4C589A81F4}"/>
                </a:ext>
              </a:extLst>
            </p:cNvPr>
            <p:cNvSpPr/>
            <p:nvPr/>
          </p:nvSpPr>
          <p:spPr>
            <a:xfrm>
              <a:off x="2235936" y="4190998"/>
              <a:ext cx="2057627" cy="30825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050" dirty="0"/>
            </a:p>
          </p:txBody>
        </p:sp>
        <p:sp>
          <p:nvSpPr>
            <p:cNvPr id="61" name="TextBox 7">
              <a:extLst>
                <a:ext uri="{FF2B5EF4-FFF2-40B4-BE49-F238E27FC236}">
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4E3CA4AF-32CD-464E-A2E8-E7DFD6B4E3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2504663" y="4232036"/>
              <a:ext cx="1539099" cy="230565"/>
            </a:xfrm>
            <a:prstGeom prst="rect">
              <a:avLst/>
            </a:prstGeom>
            <a:grpFill/>
            <a:ln>
              <a:noFill/>
            </a:ln>
            <a:extLst/>
          </p:spPr>
          <p:txBody>
            <a:bodyPr lIns="0" tIns="0" rIns="0" bIns="0">
              <a:spAutoFit/>
            </a:bodyPr>
            <a:lstStyle>
              <a:lvl1pPr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•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•"/>
                <a:defRPr sz="12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-"/>
                <a:defRPr sz="11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923925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•"/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•"/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•"/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•"/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•"/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en-US" altLang="en-US" sz="1000" b="1" dirty="0">
                  <a:solidFill>
                    <a:schemeClr val="bg1"/>
                  </a:solidFill>
                </a:rPr>
                <a:t>Add RPV PO QD</a:t>
              </a:r>
            </a:p>
          </p:txBody>
        </p:sp>
      </p:grpSp>
      <p:cxnSp>
        <p:nvCxnSpPr>
          <p:cNvPr id="3" name="Straight Connector 2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975C41F6-5954-493B-928A-24DE982BA4A2}"/>
              </a:ext>
            </a:extLst>
          </p:cNvPr>
          <p:cNvCxnSpPr/>
          <p:nvPr/>
        </p:nvCxnSpPr>
        <p:spPr>
          <a:xfrm>
            <a:off x="2060003" y="4457700"/>
            <a:ext cx="0" cy="2460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50CB8429-CC94-473F-A560-30D6310390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9376" y="4386263"/>
            <a:ext cx="519113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050" i="1" dirty="0">
                <a:latin typeface="+mn-lt"/>
              </a:rPr>
              <a:t>4 weeks</a:t>
            </a:r>
            <a:endParaRPr lang="en-US" altLang="en-US" sz="700" i="1" dirty="0">
              <a:latin typeface="+mn-lt"/>
            </a:endParaRPr>
          </a:p>
        </p:txBody>
      </p:sp>
      <p:sp>
        <p:nvSpPr>
          <p:cNvPr id="54" name="Text Placeholder 2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073C5295-0ECA-4195-9017-A186A8447523}"/>
              </a:ext>
            </a:extLst>
          </p:cNvPr>
          <p:cNvSpPr txBox="1">
            <a:spLocks/>
          </p:cNvSpPr>
          <p:nvPr/>
        </p:nvSpPr>
        <p:spPr bwMode="auto">
          <a:xfrm>
            <a:off x="533400" y="6294438"/>
            <a:ext cx="8358188" cy="18256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/>
          <a:lstStyle>
            <a:lvl1pPr marL="0" indent="0" algn="r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None/>
              <a:defRPr sz="10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73075" indent="-2571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39763" indent="-15875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98513" indent="-1428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-"/>
              <a:def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22338" indent="-114300" algn="l" defTabSz="923925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668338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000">
                <a:solidFill>
                  <a:schemeClr val="bg2"/>
                </a:solidFill>
                <a:latin typeface="+mn-lt"/>
                <a:cs typeface="+mn-cs"/>
              </a:defRPr>
            </a:lvl6pPr>
            <a:lvl7pPr marL="14478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7pPr>
            <a:lvl8pPr marL="19050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8pPr>
            <a:lvl9pPr marL="23622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/>
              <a:t>Eron et al. IAS 2017; Paris, France. Slides MOAX0205LB.</a:t>
            </a:r>
            <a:endParaRPr lang="en-US" altLang="en-US" kern="0" dirty="0"/>
          </a:p>
        </p:txBody>
      </p:sp>
      <p:sp>
        <p:nvSpPr>
          <p:cNvPr id="59" name="Text Placeholder 15364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695C420B-F733-4C0A-A533-8799C302027A}"/>
              </a:ext>
            </a:extLst>
          </p:cNvPr>
          <p:cNvSpPr txBox="1">
            <a:spLocks/>
          </p:cNvSpPr>
          <p:nvPr/>
        </p:nvSpPr>
        <p:spPr bwMode="auto">
          <a:xfrm>
            <a:off x="544514" y="5607650"/>
            <a:ext cx="8458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>
              <a:defRPr sz="1200"/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 sz="1000" dirty="0"/>
              <a:t>ABC/3TC, abacavir/lamivudine; ALT, alanine aminotransferase; IM, intramuscular; PO, orally; QD, once daily; </a:t>
            </a:r>
            <a:br>
              <a:rPr lang="en-US" altLang="en-US" sz="1000" dirty="0"/>
            </a:br>
            <a:r>
              <a:rPr lang="en-US" altLang="en-US" sz="1000" dirty="0"/>
              <a:t>Q4W, every 4 weeks; Q8W, every 8 weeks; ULN, upper limit of normal. </a:t>
            </a:r>
            <a:br>
              <a:rPr lang="en-US" altLang="en-US" sz="1000" dirty="0"/>
            </a:br>
            <a:r>
              <a:rPr lang="en-US" altLang="en-US" sz="1000" baseline="30000" dirty="0" err="1"/>
              <a:t>a</a:t>
            </a:r>
            <a:r>
              <a:rPr lang="en-US" altLang="en-US" sz="1000" dirty="0" err="1"/>
              <a:t>Subjects</a:t>
            </a:r>
            <a:r>
              <a:rPr lang="en-US" altLang="en-US" sz="1000" dirty="0"/>
              <a:t> who withdrew after at least 1 IM dose entered the long-term follow-up period. </a:t>
            </a:r>
            <a:r>
              <a:rPr lang="en-US" altLang="en-US" sz="1000" baseline="30000" dirty="0" err="1"/>
              <a:t>b</a:t>
            </a:r>
            <a:r>
              <a:rPr lang="en-US" altLang="en-US" sz="1000" dirty="0" err="1"/>
              <a:t>Subjects</a:t>
            </a:r>
            <a:r>
              <a:rPr lang="en-US" altLang="en-US" sz="1000" dirty="0"/>
              <a:t> can elect to enter </a:t>
            </a:r>
            <a:br>
              <a:rPr lang="en-US" altLang="en-US" sz="1000" dirty="0"/>
            </a:br>
            <a:r>
              <a:rPr lang="en-US" altLang="en-US" sz="1000" dirty="0"/>
              <a:t>Q4W and Q8W LA extension phase beyond Week 96. </a:t>
            </a:r>
          </a:p>
        </p:txBody>
      </p:sp>
      <p:graphicFrame>
        <p:nvGraphicFramePr>
          <p:cNvPr id="52" name="Table 51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AFAC6F9A-939F-449F-8DF7-4B4BDF6907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42036659"/>
              </p:ext>
            </p:extLst>
          </p:nvPr>
        </p:nvGraphicFramePr>
        <p:xfrm>
          <a:off x="2917825" y="1701800"/>
          <a:ext cx="4913313" cy="22621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2852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0"/>
                    </a:ext>
                  </a:extLst>
                </a:gridCol>
                <a:gridCol w="3250461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1"/>
                    </a:ext>
                  </a:extLst>
                </a:gridCol>
              </a:tblGrid>
              <a:tr h="737358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bg1"/>
                          </a:solidFill>
                        </a:rPr>
                        <a:t>Inclusion criteria</a:t>
                      </a:r>
                    </a:p>
                  </a:txBody>
                  <a:tcPr marL="91454" marR="91454" marT="60993" marB="609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790">
                        <a:alpha val="7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82880" indent="-182880">
                        <a:lnSpc>
                          <a:spcPts val="16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</a:rPr>
                        <a:t>≥18 years</a:t>
                      </a:r>
                      <a:r>
                        <a:rPr lang="en-US" sz="1500" b="0" baseline="0" dirty="0">
                          <a:solidFill>
                            <a:schemeClr val="tx1"/>
                          </a:solidFill>
                        </a:rPr>
                        <a:t> old</a:t>
                      </a: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  <a:p>
                      <a:pPr marL="182880" indent="-182880">
                        <a:lnSpc>
                          <a:spcPts val="16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</a:rPr>
                        <a:t>Naive to antiretroviral therapy</a:t>
                      </a:r>
                    </a:p>
                    <a:p>
                      <a:pPr marL="182880" indent="-182880">
                        <a:lnSpc>
                          <a:spcPts val="16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</a:rPr>
                        <a:t>CD4+</a:t>
                      </a:r>
                      <a:r>
                        <a:rPr lang="en-US" sz="1500" b="0" baseline="0" dirty="0">
                          <a:solidFill>
                            <a:schemeClr val="tx1"/>
                          </a:solidFill>
                        </a:rPr>
                        <a:t> ≥200 cells/mm</a:t>
                      </a:r>
                      <a:r>
                        <a:rPr lang="en-US" sz="1500" b="0" baseline="30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4" marR="91454" marT="60993" marB="609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0"/>
                  </a:ext>
                </a:extLst>
              </a:tr>
              <a:tr h="737358">
                <a:tc>
                  <a:txBody>
                    <a:bodyPr/>
                    <a:lstStyle/>
                    <a:p>
                      <a:r>
                        <a:rPr lang="en-US" sz="1500" b="1" dirty="0">
                          <a:solidFill>
                            <a:schemeClr val="bg1"/>
                          </a:solidFill>
                        </a:rPr>
                        <a:t>Exclusion criteria</a:t>
                      </a:r>
                    </a:p>
                  </a:txBody>
                  <a:tcPr marL="91454" marR="91454" marT="60993" marB="609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790">
                        <a:alpha val="7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82880" indent="-182880">
                        <a:lnSpc>
                          <a:spcPts val="16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</a:rPr>
                        <a:t>Positive for hepatitis</a:t>
                      </a:r>
                      <a:r>
                        <a:rPr lang="en-US" sz="1500" b="0" baseline="0" dirty="0">
                          <a:solidFill>
                            <a:schemeClr val="tx1"/>
                          </a:solidFill>
                        </a:rPr>
                        <a:t> B</a:t>
                      </a: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  <a:p>
                      <a:pPr marL="182880" indent="-182880">
                        <a:lnSpc>
                          <a:spcPts val="16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</a:rPr>
                        <a:t>ALT ≥5 × ULN</a:t>
                      </a:r>
                    </a:p>
                    <a:p>
                      <a:pPr marL="182880" indent="-182880">
                        <a:lnSpc>
                          <a:spcPts val="16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</a:rPr>
                        <a:t>Creatinine clearance</a:t>
                      </a:r>
                      <a:r>
                        <a:rPr lang="en-US" sz="1500" b="0" baseline="0" dirty="0">
                          <a:solidFill>
                            <a:schemeClr val="tx1"/>
                          </a:solidFill>
                        </a:rPr>
                        <a:t> &lt;50 mL/min</a:t>
                      </a: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4" marR="91454" marT="60993" marB="609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1"/>
                  </a:ext>
                </a:extLst>
              </a:tr>
              <a:tr h="167721">
                <a:tc>
                  <a:txBody>
                    <a:bodyPr/>
                    <a:lstStyle/>
                    <a:p>
                      <a:endParaRPr lang="en-US" sz="300" b="1" dirty="0"/>
                    </a:p>
                  </a:txBody>
                  <a:tcPr marL="91454" marR="91454" marT="60993" marB="609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3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4" marR="91454" marT="60993" marB="60993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2"/>
                  </a:ext>
                </a:extLst>
              </a:tr>
              <a:tr h="619752">
                <a:tc>
                  <a:txBody>
                    <a:bodyPr/>
                    <a:lstStyle/>
                    <a:p>
                      <a:r>
                        <a:rPr lang="en-US" sz="1500" b="1" dirty="0">
                          <a:solidFill>
                            <a:schemeClr val="bg1"/>
                          </a:solidFill>
                        </a:rPr>
                        <a:t>Qualification for maintenance</a:t>
                      </a:r>
                    </a:p>
                  </a:txBody>
                  <a:tcPr marL="91454" marR="91454" marT="60993" marB="609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790">
                        <a:alpha val="7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82880" marR="0" indent="-18288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</a:rPr>
                        <a:t>HIV-1</a:t>
                      </a:r>
                      <a:r>
                        <a:rPr lang="en-US" sz="1500" b="0" baseline="0" dirty="0">
                          <a:solidFill>
                            <a:schemeClr val="tx1"/>
                          </a:solidFill>
                        </a:rPr>
                        <a:t> RNA &lt;50 c/mL between Week -4 and Day 1</a:t>
                      </a: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4" marR="91454" marT="60993" marB="609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22087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19" grpId="0"/>
      <p:bldP spid="20" grpId="0"/>
      <p:bldP spid="21" grpId="0"/>
      <p:bldP spid="25" grpId="0" animBg="1"/>
      <p:bldP spid="29" grpId="0" animBg="1"/>
      <p:bldP spid="36" grpId="0"/>
      <p:bldP spid="37" grpId="0"/>
      <p:bldP spid="51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60E7FED3-ADD6-4905-86A9-093FEE056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52400"/>
            <a:ext cx="7543800" cy="838200"/>
          </a:xfrm>
        </p:spPr>
        <p:txBody>
          <a:bodyPr/>
          <a:lstStyle/>
          <a:p>
            <a:r>
              <a:rPr lang="en-US" altLang="en-US" dirty="0"/>
              <a:t>Baseline Characteristics </a:t>
            </a:r>
            <a:br>
              <a:rPr lang="en-US" altLang="en-US" dirty="0"/>
            </a:br>
            <a:r>
              <a:rPr lang="en-US" altLang="en-US" dirty="0"/>
              <a:t>ITT-ME Population*</a:t>
            </a:r>
          </a:p>
        </p:txBody>
      </p:sp>
      <p:sp>
        <p:nvSpPr>
          <p:cNvPr id="23555" name="Text Placeholder 2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2EA35F0C-95F5-4BBF-A017-3D94C87C93A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dirty="0"/>
              <a:t>Eron et al. IAS 2017; Paris, France. Slides MOAX0205LB.</a:t>
            </a:r>
          </a:p>
        </p:txBody>
      </p:sp>
      <p:graphicFrame>
        <p:nvGraphicFramePr>
          <p:cNvPr id="6" name="Content Placeholder 7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2ED2F262-FC96-4EC7-BEBF-A65E7A8C74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43343205"/>
              </p:ext>
            </p:extLst>
          </p:nvPr>
        </p:nvGraphicFramePr>
        <p:xfrm>
          <a:off x="449263" y="1676400"/>
          <a:ext cx="8389937" cy="2495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7937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4"/>
                    </a:ext>
                  </a:extLst>
                </a:gridCol>
              </a:tblGrid>
              <a:tr h="51196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6" marR="9526" marT="27387" marB="27387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latin typeface="+mj-lt"/>
                        </a:rPr>
                        <a:t>Q8W IM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latin typeface="+mj-lt"/>
                        </a:rPr>
                        <a:t> (n=115)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6" marR="9526" marT="27387" marB="27387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latin typeface="+mj-lt"/>
                        </a:rPr>
                        <a:t>Q4W IM (n=115)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6" marR="9526" marT="27387" marB="27387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latin typeface="+mj-lt"/>
                        </a:rPr>
                        <a:t>Oral</a:t>
                      </a:r>
                      <a:r>
                        <a:rPr lang="en-US" sz="1600" kern="1200" baseline="0" dirty="0">
                          <a:latin typeface="+mj-lt"/>
                        </a:rPr>
                        <a:t> CAB (n=56)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6" marR="9526" marT="27387" marB="27387" anchor="b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Total</a:t>
                      </a:r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(N=286)</a:t>
                      </a:r>
                    </a:p>
                  </a:txBody>
                  <a:tcPr marL="9526" marR="9526" marT="27387" marB="27387" anchor="b">
                    <a:solidFill>
                      <a:srgbClr val="E3183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0"/>
                  </a:ext>
                </a:extLst>
              </a:tr>
              <a:tr h="283369">
                <a:tc>
                  <a:txBody>
                    <a:bodyPr/>
                    <a:lstStyle/>
                    <a:p>
                      <a:pPr marL="64008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Median age, years</a:t>
                      </a:r>
                    </a:p>
                  </a:txBody>
                  <a:tcPr marL="9526" marR="9526" marT="27387" marB="27387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35</a:t>
                      </a:r>
                    </a:p>
                  </a:txBody>
                  <a:tcPr marL="9526" marR="9526" marT="27387" marB="27387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36</a:t>
                      </a:r>
                    </a:p>
                  </a:txBody>
                  <a:tcPr marL="9526" marR="9526" marT="27387" marB="27387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35</a:t>
                      </a:r>
                    </a:p>
                  </a:txBody>
                  <a:tcPr marL="9526" marR="9526" marT="27387" marB="27387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35</a:t>
                      </a:r>
                    </a:p>
                  </a:txBody>
                  <a:tcPr marL="9526" marR="9526" marT="27387" marB="27387"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1"/>
                  </a:ext>
                </a:extLst>
              </a:tr>
              <a:tr h="283369">
                <a:tc>
                  <a:txBody>
                    <a:bodyPr/>
                    <a:lstStyle/>
                    <a:p>
                      <a:pPr marL="64008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Female, n (%)</a:t>
                      </a:r>
                    </a:p>
                  </a:txBody>
                  <a:tcPr marL="9526" marR="9526" marT="27387" marB="27387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j-lt"/>
                        </a:rPr>
                        <a:t>8 (7)</a:t>
                      </a:r>
                      <a:endParaRPr lang="en-US" sz="1600" kern="12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9526" marR="9526" marT="27387" marB="27387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j-lt"/>
                        </a:rPr>
                        <a:t>6 (5)</a:t>
                      </a:r>
                      <a:endParaRPr lang="en-US" sz="1600" kern="12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9526" marR="9526" marT="27387" marB="27387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j-lt"/>
                        </a:rPr>
                        <a:t>10 (18)</a:t>
                      </a:r>
                      <a:endParaRPr lang="en-US" sz="1600" kern="12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9526" marR="9526" marT="27387" marB="27387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j-lt"/>
                        </a:rPr>
                        <a:t>24 (8)</a:t>
                      </a:r>
                      <a:endParaRPr lang="en-US" sz="1600" kern="12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9526" marR="9526" marT="27387" marB="27387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2"/>
                  </a:ext>
                </a:extLst>
              </a:tr>
              <a:tr h="283369">
                <a:tc>
                  <a:txBody>
                    <a:bodyPr/>
                    <a:lstStyle/>
                    <a:p>
                      <a:pPr marL="64008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African American/African heritage, n (%)</a:t>
                      </a:r>
                    </a:p>
                  </a:txBody>
                  <a:tcPr marL="9526" marR="9526" marT="27387" marB="27387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j-lt"/>
                        </a:rPr>
                        <a:t>17 (15)</a:t>
                      </a:r>
                      <a:endParaRPr lang="en-US" sz="1600" kern="12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9526" marR="9526" marT="27387" marB="27387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12 (10)</a:t>
                      </a:r>
                    </a:p>
                  </a:txBody>
                  <a:tcPr marL="9526" marR="9526" marT="27387" marB="27387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15 (27)</a:t>
                      </a:r>
                    </a:p>
                  </a:txBody>
                  <a:tcPr marL="9526" marR="9526" marT="27387" marB="27387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44 (15)</a:t>
                      </a:r>
                    </a:p>
                  </a:txBody>
                  <a:tcPr marL="9526" marR="9526" marT="27387" marB="27387"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3"/>
                  </a:ext>
                </a:extLst>
              </a:tr>
              <a:tr h="283369">
                <a:tc>
                  <a:txBody>
                    <a:bodyPr/>
                    <a:lstStyle/>
                    <a:p>
                      <a:pPr marL="64008" marR="0" lvl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CDC class C, n (%)</a:t>
                      </a:r>
                    </a:p>
                  </a:txBody>
                  <a:tcPr marL="9526" marR="9526" marT="27387" marB="27387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 (&lt;1)</a:t>
                      </a:r>
                    </a:p>
                  </a:txBody>
                  <a:tcPr marL="9526" marR="9526" marT="27387" marB="27387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 (2)</a:t>
                      </a:r>
                    </a:p>
                  </a:txBody>
                  <a:tcPr marL="9526" marR="9526" marT="27387" marB="27387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6" marR="9526" marT="27387" marB="27387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3 (1)</a:t>
                      </a:r>
                    </a:p>
                  </a:txBody>
                  <a:tcPr marL="9526" marR="9526" marT="27387" marB="27387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4"/>
                  </a:ext>
                </a:extLst>
              </a:tr>
              <a:tr h="283369">
                <a:tc>
                  <a:txBody>
                    <a:bodyPr/>
                    <a:lstStyle/>
                    <a:p>
                      <a:pPr marL="64008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HIV-1 RNA, median, log</a:t>
                      </a:r>
                      <a:r>
                        <a:rPr lang="en-US" sz="1600" b="0" kern="1200" baseline="-250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c/mL</a:t>
                      </a:r>
                    </a:p>
                  </a:txBody>
                  <a:tcPr marL="9526" marR="9526" marT="27387" marB="27387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j-lt"/>
                        </a:rPr>
                        <a:t>4.4</a:t>
                      </a:r>
                      <a:endParaRPr lang="en-US" sz="1600" kern="12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9526" marR="9526" marT="27387" marB="27387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j-lt"/>
                        </a:rPr>
                        <a:t>4.5</a:t>
                      </a:r>
                      <a:endParaRPr lang="en-US" sz="1600" kern="12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9526" marR="9526" marT="27387" marB="27387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j-lt"/>
                        </a:rPr>
                        <a:t>4.3</a:t>
                      </a:r>
                      <a:endParaRPr lang="en-US" sz="1600" kern="12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9526" marR="9526" marT="27387" marB="27387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j-lt"/>
                        </a:rPr>
                        <a:t>4.4</a:t>
                      </a:r>
                      <a:endParaRPr lang="en-US" sz="1600" kern="12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9526" marR="9526" marT="27387" marB="27387"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5"/>
                  </a:ext>
                </a:extLst>
              </a:tr>
              <a:tr h="283369">
                <a:tc>
                  <a:txBody>
                    <a:bodyPr/>
                    <a:lstStyle/>
                    <a:p>
                      <a:pPr marL="457200" marR="0" lvl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≥100,000 c/mL, n (%)</a:t>
                      </a:r>
                    </a:p>
                  </a:txBody>
                  <a:tcPr marL="9526" marR="9526" marT="27387" marB="27387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16 (14)</a:t>
                      </a:r>
                    </a:p>
                  </a:txBody>
                  <a:tcPr marL="9526" marR="9526" marT="27387" marB="27387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28 (24) </a:t>
                      </a:r>
                    </a:p>
                  </a:txBody>
                  <a:tcPr marL="9526" marR="9526" marT="27387" marB="27387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en-US" sz="1600" kern="1200" baseline="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US" sz="1600" kern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12)</a:t>
                      </a:r>
                    </a:p>
                  </a:txBody>
                  <a:tcPr marL="9526" marR="9526" marT="27387" marB="27387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51 (18)</a:t>
                      </a:r>
                    </a:p>
                  </a:txBody>
                  <a:tcPr marL="9526" marR="9526" marT="27387" marB="27387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6"/>
                  </a:ext>
                </a:extLst>
              </a:tr>
              <a:tr h="283369">
                <a:tc>
                  <a:txBody>
                    <a:bodyPr/>
                    <a:lstStyle/>
                    <a:p>
                      <a:pPr marL="64008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CD4+ cell count, median, cells/mm</a:t>
                      </a:r>
                      <a:r>
                        <a:rPr lang="en-US" sz="1600" b="0" kern="1200" baseline="300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3</a:t>
                      </a:r>
                      <a:endParaRPr lang="en-US" sz="1600" b="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6" marR="9526" marT="27387" marB="27387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j-lt"/>
                        </a:rPr>
                        <a:t>449</a:t>
                      </a:r>
                      <a:endParaRPr lang="en-US" sz="1600" kern="12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9526" marR="9526" marT="27387" marB="27387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j-lt"/>
                        </a:rPr>
                        <a:t>499</a:t>
                      </a:r>
                      <a:endParaRPr lang="en-US" sz="1600" kern="12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9526" marR="9526" marT="27387" marB="27387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j-lt"/>
                        </a:rPr>
                        <a:t>518</a:t>
                      </a:r>
                      <a:endParaRPr lang="en-US" sz="1600" kern="12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9526" marR="9526" marT="27387" marB="27387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j-lt"/>
                        </a:rPr>
                        <a:t>489</a:t>
                      </a:r>
                      <a:endParaRPr lang="en-US" sz="1600" kern="12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9526" marR="9526" marT="27387" marB="27387"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7"/>
                  </a:ext>
                </a:extLst>
              </a:tr>
            </a:tbl>
          </a:graphicData>
        </a:graphic>
      </p:graphicFrame>
      <p:sp>
        <p:nvSpPr>
          <p:cNvPr id="23612" name="Content Placeholder 2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7339381B-3486-4667-A2FB-C34ABC35357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791" y="5827411"/>
            <a:ext cx="8358188" cy="40011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>
            <a:spAutoFit/>
          </a:bodyPr>
          <a:lstStyle/>
          <a:p>
            <a:pPr>
              <a:spcAft>
                <a:spcPct val="0"/>
              </a:spcAft>
            </a:pPr>
            <a:r>
              <a:rPr lang="en-US" altLang="en-US" sz="1000" kern="1200" dirty="0"/>
              <a:t>CAB, cabotegravir; CDC, Centers for Disease Control and Prevention; IM, intramuscular; ITT-ME, intent-to-treat maintenance exposed; </a:t>
            </a:r>
            <a:br>
              <a:rPr lang="en-US" altLang="en-US" sz="1000" kern="1200" dirty="0"/>
            </a:br>
            <a:r>
              <a:rPr lang="en-US" altLang="en-US" sz="1000" kern="1200" dirty="0"/>
              <a:t>Q4W, every 4 weeks; Q8W, every 8 weeks.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2AA9E6A6-E78E-481E-8CCC-CD6C25FA74C0}"/>
              </a:ext>
            </a:extLst>
          </p:cNvPr>
          <p:cNvSpPr txBox="1"/>
          <p:nvPr/>
        </p:nvSpPr>
        <p:spPr>
          <a:xfrm>
            <a:off x="538726" y="4497564"/>
            <a:ext cx="8610600" cy="338554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600" dirty="0"/>
              <a:t>*Randomized population following 20-week oral induction period (286/309).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Box 27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675AAEF1-2ED0-43DE-A4B0-9BB36EB9A2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342" y="1497371"/>
            <a:ext cx="253234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400" b="1" dirty="0"/>
              <a:t>Oral CAB induction period </a:t>
            </a:r>
            <a:br>
              <a:rPr lang="en-US" altLang="en-US" sz="1400" b="1" dirty="0"/>
            </a:br>
            <a:r>
              <a:rPr lang="en-US" altLang="en-US" sz="1400" b="1" dirty="0"/>
              <a:t>(ITT-ME population)</a:t>
            </a:r>
          </a:p>
        </p:txBody>
      </p:sp>
      <p:sp>
        <p:nvSpPr>
          <p:cNvPr id="85" name="TextBox 27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FFCE3AA9-3C09-4459-B97C-B258D9417F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1611" y="1712616"/>
            <a:ext cx="23479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400" b="1" dirty="0"/>
              <a:t>Maintenance period</a:t>
            </a:r>
          </a:p>
        </p:txBody>
      </p:sp>
      <p:sp>
        <p:nvSpPr>
          <p:cNvPr id="1028" name="Title 1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D87F5A35-ED16-4504-8460-B685CB841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52400"/>
            <a:ext cx="7543800" cy="838200"/>
          </a:xfrm>
        </p:spPr>
        <p:txBody>
          <a:bodyPr/>
          <a:lstStyle/>
          <a:p>
            <a:r>
              <a:rPr lang="en-US" altLang="en-US" dirty="0"/>
              <a:t>LATTE-2 Week 96 Results </a:t>
            </a:r>
            <a:br>
              <a:rPr lang="en-US" altLang="en-US" dirty="0"/>
            </a:br>
            <a:r>
              <a:rPr lang="en-US" altLang="en-US" sz="2800" dirty="0"/>
              <a:t>HIV-1 RNA &lt;50 c/mL by Snapshot (ITT-ME)</a:t>
            </a:r>
            <a:endParaRPr lang="en-US" altLang="en-US" dirty="0"/>
          </a:p>
        </p:txBody>
      </p:sp>
      <p:sp>
        <p:nvSpPr>
          <p:cNvPr id="1029" name="Text Placeholder 2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763664E2-5984-43E8-8B60-AF4977C0ED6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dirty="0"/>
              <a:t>Eron et al. IAS 2017; Paris, France. Slides MOAX0205LB.</a:t>
            </a:r>
          </a:p>
        </p:txBody>
      </p:sp>
      <p:sp>
        <p:nvSpPr>
          <p:cNvPr id="1030" name="Content Placeholder 2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77A0F3C6-6018-401B-B691-7479D1EFA7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3400" y="5862638"/>
            <a:ext cx="8358188" cy="365125"/>
          </a:xfrm>
        </p:spPr>
        <p:txBody>
          <a:bodyPr/>
          <a:lstStyle/>
          <a:p>
            <a:r>
              <a:rPr lang="en-US" altLang="en-US" dirty="0"/>
              <a:t> </a:t>
            </a:r>
          </a:p>
        </p:txBody>
      </p:sp>
      <p:sp>
        <p:nvSpPr>
          <p:cNvPr id="49" name="Content Placeholder 2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53D15289-4F85-4AA0-ACF5-2045669843B2}"/>
              </a:ext>
            </a:extLst>
          </p:cNvPr>
          <p:cNvSpPr txBox="1">
            <a:spLocks/>
          </p:cNvSpPr>
          <p:nvPr/>
        </p:nvSpPr>
        <p:spPr bwMode="auto">
          <a:xfrm>
            <a:off x="540326" y="5834579"/>
            <a:ext cx="83581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73075" indent="-2571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39763" indent="-15875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98513" indent="-1428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-"/>
              <a:def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22338" indent="-114300" algn="l" defTabSz="923925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668338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000">
                <a:solidFill>
                  <a:schemeClr val="bg2"/>
                </a:solidFill>
                <a:latin typeface="+mn-lt"/>
                <a:cs typeface="+mn-cs"/>
              </a:defRPr>
            </a:lvl6pPr>
            <a:lvl7pPr marL="14478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7pPr>
            <a:lvl8pPr marL="19050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8pPr>
            <a:lvl9pPr marL="23622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r>
              <a:rPr lang="en-US" altLang="en-US" sz="1000" kern="0" dirty="0"/>
              <a:t/>
            </a:r>
            <a:br>
              <a:rPr lang="en-US" altLang="en-US" sz="1000" kern="0" dirty="0"/>
            </a:br>
            <a:r>
              <a:rPr lang="en-US" altLang="en-US" sz="1000" kern="0" dirty="0"/>
              <a:t>BL, baseline; CAB, cabotegravir; ITT-ME, intent-to-treat maintenance exposed; Q4W, every 4 weeks; Q8W, every 8 weeks.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EC67E677-F6D6-45CB-9881-A7A7756470A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5666" y="1965960"/>
            <a:ext cx="8766808" cy="3901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63416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itle 30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B02B46B1-9869-41DE-BF3F-D41B25640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52400"/>
            <a:ext cx="7543800" cy="838200"/>
          </a:xfrm>
        </p:spPr>
        <p:txBody>
          <a:bodyPr/>
          <a:lstStyle/>
          <a:p>
            <a:r>
              <a:rPr lang="en-US" altLang="en-US" dirty="0">
                <a:latin typeface="Arial" charset="0"/>
                <a:cs typeface="Arial" charset="0"/>
              </a:rPr>
              <a:t>Comparable Response Across Arms</a:t>
            </a:r>
            <a:br>
              <a:rPr lang="en-US" altLang="en-US" dirty="0">
                <a:latin typeface="Arial" charset="0"/>
                <a:cs typeface="Arial" charset="0"/>
              </a:rPr>
            </a:br>
            <a:r>
              <a:rPr lang="en-US" altLang="en-US" sz="2400" dirty="0">
                <a:latin typeface="Arial" charset="0"/>
                <a:cs typeface="Arial" charset="0"/>
              </a:rPr>
              <a:t>Week 96 HIV-1 RNA &lt;50 c/mL by Snapshot (ITT-ME)</a:t>
            </a:r>
            <a:endParaRPr lang="en-US" altLang="en-US" sz="3200" dirty="0"/>
          </a:p>
        </p:txBody>
      </p:sp>
      <p:sp>
        <p:nvSpPr>
          <p:cNvPr id="38" name="Rectangle 37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634B7D24-DD9D-42AB-AFA0-96D127B18C3C}"/>
              </a:ext>
            </a:extLst>
          </p:cNvPr>
          <p:cNvSpPr/>
          <p:nvPr/>
        </p:nvSpPr>
        <p:spPr>
          <a:xfrm>
            <a:off x="418569" y="1201478"/>
            <a:ext cx="4170362" cy="400092"/>
          </a:xfrm>
          <a:prstGeom prst="rect">
            <a:avLst/>
          </a:prstGeom>
          <a:solidFill>
            <a:srgbClr val="008790"/>
          </a:solidFill>
          <a:ln w="25400" cap="flat" cmpd="sng" algn="ctr">
            <a:noFill/>
            <a:prstDash val="solid"/>
          </a:ln>
          <a:effectLst/>
        </p:spPr>
        <p:txBody>
          <a:bodyPr tIns="90000" bIns="90000" anchor="ctr"/>
          <a:lstStyle/>
          <a:p>
            <a:pPr marL="0" lvl="1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kern="0" dirty="0">
                <a:solidFill>
                  <a:prstClr val="white"/>
                </a:solidFill>
              </a:rPr>
              <a:t>Virologic outcomes 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20E6A635-A347-48F2-B138-C8E013E51C9E}"/>
              </a:ext>
            </a:extLst>
          </p:cNvPr>
          <p:cNvSpPr/>
          <p:nvPr/>
        </p:nvSpPr>
        <p:spPr>
          <a:xfrm>
            <a:off x="4890207" y="1201478"/>
            <a:ext cx="3846513" cy="400092"/>
          </a:xfrm>
          <a:prstGeom prst="rect">
            <a:avLst/>
          </a:prstGeom>
          <a:solidFill>
            <a:srgbClr val="008790"/>
          </a:solidFill>
          <a:ln w="25400" cap="flat" cmpd="sng" algn="ctr">
            <a:noFill/>
            <a:prstDash val="solid"/>
          </a:ln>
          <a:effectLst/>
        </p:spPr>
        <p:txBody>
          <a:bodyPr tIns="90000" bIns="90000" anchor="ctr"/>
          <a:lstStyle/>
          <a:p>
            <a:pPr marL="0" lvl="1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kern="0" dirty="0">
                <a:solidFill>
                  <a:prstClr val="white"/>
                </a:solidFill>
              </a:rPr>
              <a:t>Treatment differences (95% CI)</a:t>
            </a:r>
          </a:p>
        </p:txBody>
      </p:sp>
      <p:sp>
        <p:nvSpPr>
          <p:cNvPr id="34" name="Down Arrow 33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F342BFC2-3550-4826-A1CB-809E73BB55DB}"/>
              </a:ext>
            </a:extLst>
          </p:cNvPr>
          <p:cNvSpPr/>
          <p:nvPr/>
        </p:nvSpPr>
        <p:spPr>
          <a:xfrm rot="16200000">
            <a:off x="6998344" y="1270804"/>
            <a:ext cx="585788" cy="1362075"/>
          </a:xfrm>
          <a:prstGeom prst="downArrow">
            <a:avLst/>
          </a:prstGeom>
          <a:solidFill>
            <a:srgbClr val="000000"/>
          </a:solidFill>
          <a:ln w="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prstClr val="white"/>
              </a:solidFill>
              <a:latin typeface="Calibri"/>
              <a:cs typeface="+mn-cs"/>
            </a:endParaRPr>
          </a:p>
        </p:txBody>
      </p:sp>
      <p:sp>
        <p:nvSpPr>
          <p:cNvPr id="35" name="Down Arrow 34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9A5BEDA2-9718-455B-87A9-931A41707988}"/>
              </a:ext>
            </a:extLst>
          </p:cNvPr>
          <p:cNvSpPr/>
          <p:nvPr/>
        </p:nvSpPr>
        <p:spPr>
          <a:xfrm rot="5400000">
            <a:off x="5641087" y="1289855"/>
            <a:ext cx="585216" cy="1323975"/>
          </a:xfrm>
          <a:prstGeom prst="downArrow">
            <a:avLst/>
          </a:prstGeom>
          <a:noFill/>
          <a:ln w="15875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prstClr val="white"/>
              </a:solidFill>
              <a:latin typeface="Calibri"/>
              <a:cs typeface="+mn-cs"/>
            </a:endParaRPr>
          </a:p>
        </p:txBody>
      </p:sp>
      <p:sp>
        <p:nvSpPr>
          <p:cNvPr id="2058" name="TextBox 24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7EF0C72C-A8A2-4956-AA5A-A1607CBABE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6360" y="1767176"/>
            <a:ext cx="15017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b="1" dirty="0">
                <a:solidFill>
                  <a:srgbClr val="000000"/>
                </a:solidFill>
              </a:rPr>
              <a:t>Oral</a:t>
            </a:r>
            <a:r>
              <a:rPr lang="en-US" altLang="en-US" b="1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37" name="TextBox 26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9B10FC5F-46DD-4A11-820A-A75E0CC05C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3035" y="1767175"/>
            <a:ext cx="1198563" cy="369332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b="1" kern="0" dirty="0">
                <a:solidFill>
                  <a:prstClr val="white"/>
                </a:solidFill>
                <a:latin typeface="Arial" panose="020B0604020202020204" pitchFamily="34" charset="0"/>
              </a:rPr>
              <a:t>IM</a:t>
            </a:r>
          </a:p>
        </p:txBody>
      </p:sp>
      <p:sp>
        <p:nvSpPr>
          <p:cNvPr id="2062" name="TextBox 45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1D64F33A-1E51-4D1F-8CB0-93A0E749EB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2699" y="2086292"/>
            <a:ext cx="93968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600" b="1" dirty="0">
                <a:solidFill>
                  <a:srgbClr val="000000"/>
                </a:solidFill>
              </a:rPr>
              <a:t>Q8W IM</a:t>
            </a:r>
          </a:p>
        </p:txBody>
      </p:sp>
      <p:graphicFrame>
        <p:nvGraphicFramePr>
          <p:cNvPr id="2" name="Chart 10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90D73C4E-36A3-46C5-ABB3-B9ABBFBF26C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01904623"/>
              </p:ext>
            </p:extLst>
          </p:nvPr>
        </p:nvGraphicFramePr>
        <p:xfrm>
          <a:off x="184955" y="2080767"/>
          <a:ext cx="4829175" cy="3794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2065" name="Group 46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7566B8B9-C3CD-4CA1-8262-BB0E6D24D1DC}"/>
              </a:ext>
            </a:extLst>
          </p:cNvPr>
          <p:cNvGrpSpPr>
            <a:grpSpLocks/>
          </p:cNvGrpSpPr>
          <p:nvPr/>
        </p:nvGrpSpPr>
        <p:grpSpPr bwMode="auto">
          <a:xfrm>
            <a:off x="4661614" y="3913897"/>
            <a:ext cx="4357656" cy="2002935"/>
            <a:chOff x="4694200" y="4174697"/>
            <a:chExt cx="4615054" cy="2710718"/>
          </a:xfrm>
        </p:grpSpPr>
        <p:graphicFrame>
          <p:nvGraphicFramePr>
            <p:cNvPr id="4" name="Chart 17">
              <a:extLst>
                <a:ext uri="{FF2B5EF4-FFF2-40B4-BE49-F238E27FC236}">
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EA394F53-58A8-4C3A-9308-ACC7FED29423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13997919"/>
                </p:ext>
              </p:extLst>
            </p:nvPr>
          </p:nvGraphicFramePr>
          <p:xfrm>
            <a:off x="4694200" y="4511673"/>
            <a:ext cx="4610086" cy="237374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2067" name="TextBox 18">
              <a:extLst>
                <a:ext uri="{FF2B5EF4-FFF2-40B4-BE49-F238E27FC236}">
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EF0C0C6A-60F9-482D-A3A6-1A4625E2D4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51063" y="5576402"/>
              <a:ext cx="740627" cy="416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400" dirty="0">
                  <a:solidFill>
                    <a:srgbClr val="000000"/>
                  </a:solidFill>
                </a:rPr>
                <a:t>−8.4%</a:t>
              </a:r>
            </a:p>
          </p:txBody>
        </p:sp>
        <p:sp>
          <p:nvSpPr>
            <p:cNvPr id="2068" name="TextBox 18">
              <a:extLst>
                <a:ext uri="{FF2B5EF4-FFF2-40B4-BE49-F238E27FC236}">
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5EEF0647-EC99-4D00-A916-EB85E92274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40504" y="5576402"/>
              <a:ext cx="768750" cy="416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400" dirty="0">
                  <a:solidFill>
                    <a:srgbClr val="000000"/>
                  </a:solidFill>
                </a:rPr>
                <a:t>14.4%</a:t>
              </a:r>
            </a:p>
          </p:txBody>
        </p:sp>
        <p:sp>
          <p:nvSpPr>
            <p:cNvPr id="2069" name="TextBox 52">
              <a:extLst>
                <a:ext uri="{FF2B5EF4-FFF2-40B4-BE49-F238E27FC236}">
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076D351F-43D6-430D-8B74-BA1F086F0B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79061" y="4174697"/>
              <a:ext cx="995186" cy="458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600" b="1" dirty="0">
                  <a:solidFill>
                    <a:srgbClr val="000000"/>
                  </a:solidFill>
                </a:rPr>
                <a:t>Q4W IM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4A10749D-2ADD-4075-A408-4FBEC667AAAB}"/>
              </a:ext>
            </a:extLst>
          </p:cNvPr>
          <p:cNvGrpSpPr/>
          <p:nvPr/>
        </p:nvGrpSpPr>
        <p:grpSpPr>
          <a:xfrm>
            <a:off x="4653225" y="2341166"/>
            <a:ext cx="4519183" cy="1539579"/>
            <a:chOff x="4601465" y="2229657"/>
            <a:chExt cx="4519183" cy="1539579"/>
          </a:xfrm>
        </p:grpSpPr>
        <p:grpSp>
          <p:nvGrpSpPr>
            <p:cNvPr id="2064" name="Group 4">
              <a:extLst>
                <a:ext uri="{FF2B5EF4-FFF2-40B4-BE49-F238E27FC236}">
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FC88E8AC-06D0-4CCA-940F-B3C24E4F134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01465" y="2229657"/>
              <a:ext cx="4519183" cy="1539579"/>
              <a:chOff x="4634280" y="2529377"/>
              <a:chExt cx="4752475" cy="2088958"/>
            </a:xfrm>
          </p:grpSpPr>
          <p:graphicFrame>
            <p:nvGraphicFramePr>
              <p:cNvPr id="3" name="Object 21">
                <a:extLst>
                  <a:ext uri="{FF2B5EF4-FFF2-40B4-BE49-F238E27FC236}">
  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119F4134-97A9-405E-BDCA-83D9CBAC5D03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57432125"/>
                  </p:ext>
                </p:extLst>
              </p:nvPr>
            </p:nvGraphicFramePr>
            <p:xfrm>
              <a:off x="4634280" y="2529377"/>
              <a:ext cx="4579363" cy="208895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5"/>
              </a:graphicData>
            </a:graphic>
          </p:graphicFrame>
          <p:sp>
            <p:nvSpPr>
              <p:cNvPr id="2070" name="TextBox 18">
                <a:extLst>
                  <a:ext uri="{FF2B5EF4-FFF2-40B4-BE49-F238E27FC236}">
  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7A5FC19F-8148-4D86-9403-66DC73451CF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24179" y="3548198"/>
                <a:ext cx="881048" cy="4176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1400" dirty="0">
                    <a:solidFill>
                      <a:srgbClr val="000000"/>
                    </a:solidFill>
                  </a:rPr>
                  <a:t>− 0.6%</a:t>
                </a:r>
              </a:p>
            </p:txBody>
          </p:sp>
          <p:sp>
            <p:nvSpPr>
              <p:cNvPr id="2071" name="TextBox 19">
                <a:extLst>
                  <a:ext uri="{FF2B5EF4-FFF2-40B4-BE49-F238E27FC236}">
  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2C52F81A-4D70-4507-B2C5-A9C8CC206EF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631118" y="3576398"/>
                <a:ext cx="755637" cy="4176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1400" dirty="0">
                    <a:solidFill>
                      <a:srgbClr val="000000"/>
                    </a:solidFill>
                  </a:rPr>
                  <a:t>20.5%</a:t>
                </a:r>
              </a:p>
            </p:txBody>
          </p:sp>
        </p:grpSp>
        <p:sp>
          <p:nvSpPr>
            <p:cNvPr id="6" name="Isosceles Triangle 5">
              <a:extLst>
                <a:ext uri="{FF2B5EF4-FFF2-40B4-BE49-F238E27FC236}">
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C41EC65C-B6CC-44EC-8F54-38F9B3578B76}"/>
                </a:ext>
              </a:extLst>
            </p:cNvPr>
            <p:cNvSpPr/>
            <p:nvPr/>
          </p:nvSpPr>
          <p:spPr>
            <a:xfrm rot="5400000">
              <a:off x="8750269" y="2877807"/>
              <a:ext cx="91440" cy="182880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6EC10C6F-551D-48CB-86C4-FEEC261F79E4}"/>
                </a:ext>
              </a:extLst>
            </p:cNvPr>
            <p:cNvGrpSpPr/>
            <p:nvPr/>
          </p:nvGrpSpPr>
          <p:grpSpPr>
            <a:xfrm>
              <a:off x="8512875" y="2870728"/>
              <a:ext cx="142351" cy="189371"/>
              <a:chOff x="8512875" y="2870728"/>
              <a:chExt cx="142351" cy="189371"/>
            </a:xfrm>
          </p:grpSpPr>
          <p:sp>
            <p:nvSpPr>
              <p:cNvPr id="7" name="Flowchart: Data 6">
                <a:extLst>
                  <a:ext uri="{FF2B5EF4-FFF2-40B4-BE49-F238E27FC236}">
  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4F4C7B5E-86AF-4C9E-9905-2D009F034A96}"/>
                  </a:ext>
                </a:extLst>
              </p:cNvPr>
              <p:cNvSpPr/>
              <p:nvPr/>
            </p:nvSpPr>
            <p:spPr>
              <a:xfrm>
                <a:off x="8531958" y="2929734"/>
                <a:ext cx="103986" cy="71358"/>
              </a:xfrm>
              <a:prstGeom prst="flowChartInputOutput">
                <a:avLst/>
              </a:pr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8" name="Straight Connector 17">
                <a:extLst>
                  <a:ext uri="{FF2B5EF4-FFF2-40B4-BE49-F238E27FC236}">
  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A5EF6BE5-D549-443B-B35D-8433D92F6B0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601415" y="2870728"/>
                <a:ext cx="53811" cy="18937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8981BCA0-95D5-4154-9D4E-105F56EC5EC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512875" y="2870728"/>
                <a:ext cx="53811" cy="18937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3" name="Text Placeholder 32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CB491342-B4C0-4CFF-B153-32C3B5DA426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dirty="0"/>
              <a:t>Eron et al. IAS 2017; Paris, France. Slides MOAX0205LB.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681333D4-69AB-41E7-9C86-6AA58CA203D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791" y="5827411"/>
            <a:ext cx="8358188" cy="40011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>
            <a:spAutoFit/>
          </a:bodyPr>
          <a:lstStyle/>
          <a:p>
            <a:pPr>
              <a:spcAft>
                <a:spcPct val="0"/>
              </a:spcAft>
            </a:pPr>
            <a:r>
              <a:rPr lang="en-US" altLang="en-US" sz="1000" kern="1200" dirty="0"/>
              <a:t>CAB, cabotegravir; CI, confidence interval; IM, intramuscular; ITT-ME, intent-to-treat maintenance exposed; LA, long acting; </a:t>
            </a:r>
            <a:r>
              <a:rPr lang="en-US" altLang="en-US" sz="1000" kern="1200" dirty="0" err="1"/>
              <a:t>NRTI</a:t>
            </a:r>
            <a:r>
              <a:rPr lang="en-US" altLang="en-US" sz="1000" kern="1200" dirty="0"/>
              <a:t>, nucleoside reverse transcriptase inhibitor; </a:t>
            </a:r>
            <a:r>
              <a:rPr lang="en-US" altLang="en-US" sz="1000" dirty="0"/>
              <a:t>PO, orally; </a:t>
            </a:r>
            <a:r>
              <a:rPr lang="en-US" altLang="en-US" sz="1000" kern="1200" dirty="0"/>
              <a:t>Q4W, every 4 weeks; Q8W, every 8 weeks; </a:t>
            </a:r>
            <a:r>
              <a:rPr lang="en-US" altLang="en-US" sz="1000" kern="1200" dirty="0" err="1"/>
              <a:t>RPV</a:t>
            </a:r>
            <a:r>
              <a:rPr lang="en-US" altLang="en-US" sz="1000" kern="1200" dirty="0"/>
              <a:t>, rilpivirine.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01448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65E74B48-9360-425C-AD8E-92908455F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52400"/>
            <a:ext cx="7543800" cy="838200"/>
          </a:xfrm>
        </p:spPr>
        <p:txBody>
          <a:bodyPr/>
          <a:lstStyle/>
          <a:p>
            <a:r>
              <a:rPr lang="en-US" altLang="en-US" dirty="0"/>
              <a:t>Snapshot Outcomes</a:t>
            </a:r>
            <a:br>
              <a:rPr lang="en-US" altLang="en-US" dirty="0"/>
            </a:br>
            <a:r>
              <a:rPr lang="en-US" altLang="en-US" sz="2800" dirty="0"/>
              <a:t>HIV-1 RNA &lt;50 c/mL at Week 96 (ITT-ME)</a:t>
            </a:r>
          </a:p>
        </p:txBody>
      </p:sp>
      <p:sp>
        <p:nvSpPr>
          <p:cNvPr id="24579" name="Text Placeholder 2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8F0D0CBB-1EF9-483E-982B-7E61128F9FE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dirty="0"/>
              <a:t>Eron et al. IAS 2017; Paris, France. Slides MOAX0205LB.</a:t>
            </a:r>
          </a:p>
        </p:txBody>
      </p:sp>
      <p:graphicFrame>
        <p:nvGraphicFramePr>
          <p:cNvPr id="6" name="Content Placeholder 7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1D986A33-7CDD-4A59-AAF1-E2D028D00C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05048261"/>
              </p:ext>
            </p:extLst>
          </p:nvPr>
        </p:nvGraphicFramePr>
        <p:xfrm>
          <a:off x="457200" y="1646238"/>
          <a:ext cx="8294688" cy="34385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0888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0"/>
                    </a:ext>
                  </a:extLst>
                </a:gridCol>
                <a:gridCol w="1244600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1"/>
                    </a:ext>
                  </a:extLst>
                </a:gridCol>
                <a:gridCol w="1244600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2"/>
                    </a:ext>
                  </a:extLst>
                </a:gridCol>
                <a:gridCol w="1244600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3"/>
                    </a:ext>
                  </a:extLst>
                </a:gridCol>
              </a:tblGrid>
              <a:tr h="530426">
                <a:tc>
                  <a:txBody>
                    <a:bodyPr/>
                    <a:lstStyle/>
                    <a:p>
                      <a:pPr marL="73152" marR="0" algn="l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</a:rPr>
                        <a:t>Week 96 outcomes, n (%)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36566" marB="36566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latin typeface="+mn-lt"/>
                        </a:rPr>
                        <a:t>Q8W IM</a:t>
                      </a:r>
                      <a:br>
                        <a:rPr lang="en-US" sz="1600" kern="1200" dirty="0">
                          <a:latin typeface="+mn-lt"/>
                        </a:rPr>
                      </a:br>
                      <a:r>
                        <a:rPr lang="en-US" sz="1600" kern="1200" dirty="0">
                          <a:latin typeface="+mn-lt"/>
                        </a:rPr>
                        <a:t>(n=115)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36566" marB="36566" anchor="b">
                    <a:solidFill>
                      <a:srgbClr val="00A77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latin typeface="+mn-lt"/>
                        </a:rPr>
                        <a:t>Q4W IM</a:t>
                      </a:r>
                      <a:br>
                        <a:rPr lang="en-US" sz="1600" kern="1200" dirty="0">
                          <a:latin typeface="+mn-lt"/>
                        </a:rPr>
                      </a:br>
                      <a:r>
                        <a:rPr lang="en-US" sz="1600" kern="1200" dirty="0">
                          <a:latin typeface="+mn-lt"/>
                        </a:rPr>
                        <a:t>(n=115)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36566" marB="36566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latin typeface="+mn-lt"/>
                        </a:rPr>
                        <a:t>Oral</a:t>
                      </a:r>
                      <a:r>
                        <a:rPr lang="en-US" sz="1600" kern="1200" baseline="0" dirty="0">
                          <a:latin typeface="+mn-lt"/>
                        </a:rPr>
                        <a:t> CAB</a:t>
                      </a:r>
                      <a:r>
                        <a:rPr lang="en-US" sz="1600" kern="1200" dirty="0">
                          <a:latin typeface="+mn-lt"/>
                        </a:rPr>
                        <a:t/>
                      </a:r>
                      <a:br>
                        <a:rPr lang="en-US" sz="1600" kern="1200" dirty="0">
                          <a:latin typeface="+mn-lt"/>
                        </a:rPr>
                      </a:br>
                      <a:r>
                        <a:rPr lang="en-US" sz="1600" kern="1200" dirty="0">
                          <a:latin typeface="+mn-lt"/>
                        </a:rPr>
                        <a:t>(n=56)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36566" marB="36566" anchor="b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0"/>
                  </a:ext>
                </a:extLst>
              </a:tr>
              <a:tr h="301780">
                <a:tc>
                  <a:txBody>
                    <a:bodyPr/>
                    <a:lstStyle/>
                    <a:p>
                      <a:pPr marL="73152" marR="0" algn="l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Virologic response</a:t>
                      </a:r>
                    </a:p>
                  </a:txBody>
                  <a:tcPr marL="9525" marR="9525" marT="36566" marB="36566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108 (94)</a:t>
                      </a:r>
                    </a:p>
                  </a:txBody>
                  <a:tcPr marL="0" marR="0" marT="9527" marB="9527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 (87)</a:t>
                      </a:r>
                    </a:p>
                  </a:txBody>
                  <a:tcPr marL="9525" marR="9525" marT="9527" marB="9527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47 (84)</a:t>
                      </a:r>
                    </a:p>
                  </a:txBody>
                  <a:tcPr marL="9525" marR="9525" marT="9527" marB="9527"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1"/>
                  </a:ext>
                </a:extLst>
              </a:tr>
              <a:tr h="301780">
                <a:tc>
                  <a:txBody>
                    <a:bodyPr/>
                    <a:lstStyle/>
                    <a:p>
                      <a:pPr marL="73152" marR="0" algn="l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Virologic nonresponse</a:t>
                      </a:r>
                    </a:p>
                  </a:txBody>
                  <a:tcPr marL="9525" marR="9525" marT="36566" marB="36566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 (4)</a:t>
                      </a:r>
                    </a:p>
                  </a:txBody>
                  <a:tcPr marL="0" marR="0" marT="9527" marB="9527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 </a:t>
                      </a:r>
                    </a:p>
                  </a:txBody>
                  <a:tcPr marL="9525" marR="9525" marT="9527" marB="9527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(2)</a:t>
                      </a:r>
                    </a:p>
                  </a:txBody>
                  <a:tcPr marL="9525" marR="9525" marT="9527" marB="9527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2"/>
                  </a:ext>
                </a:extLst>
              </a:tr>
              <a:tr h="301780">
                <a:tc>
                  <a:txBody>
                    <a:bodyPr/>
                    <a:lstStyle/>
                    <a:p>
                      <a:pPr marL="0" marR="0" lvl="1" indent="231775" algn="l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Data in window not &lt;50 c/mL</a:t>
                      </a:r>
                      <a:r>
                        <a:rPr lang="en-US" sz="1600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marL="9525" marR="9525" marT="36566" marB="36566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2 (2)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9527" marB="9527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0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7" marB="9527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7" marB="9527"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3"/>
                  </a:ext>
                </a:extLst>
              </a:tr>
              <a:tr h="301780">
                <a:tc>
                  <a:txBody>
                    <a:bodyPr/>
                    <a:lstStyle/>
                    <a:p>
                      <a:pPr marL="0" marR="0" lvl="1" indent="231775" algn="l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Discontinued for lack of efficacy</a:t>
                      </a:r>
                    </a:p>
                  </a:txBody>
                  <a:tcPr marL="9525" marR="9525" marT="36566" marB="36566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1 (&lt;1)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9527" marB="9527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0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7" marB="9527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1 (2)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7" marB="9527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4"/>
                  </a:ext>
                </a:extLst>
              </a:tr>
              <a:tr h="530426">
                <a:tc>
                  <a:txBody>
                    <a:bodyPr/>
                    <a:lstStyle/>
                    <a:p>
                      <a:pPr marL="0" marR="0" lvl="1" indent="231775" algn="l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Discontinued for other reason while </a:t>
                      </a:r>
                    </a:p>
                    <a:p>
                      <a:pPr marL="0" marR="0" lvl="1" indent="231775" algn="l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not &lt;50 c/mL</a:t>
                      </a:r>
                    </a:p>
                  </a:txBody>
                  <a:tcPr marL="9525" marR="9525" marT="36566" marB="36566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  2 (2)</a:t>
                      </a:r>
                      <a:r>
                        <a:rPr lang="en-US" sz="1600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9527" marB="9527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7" marB="9527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7" marB="9527"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5"/>
                  </a:ext>
                </a:extLst>
              </a:tr>
              <a:tr h="301780">
                <a:tc>
                  <a:txBody>
                    <a:bodyPr/>
                    <a:lstStyle/>
                    <a:p>
                      <a:pPr marL="73152" marR="0" algn="l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virologic data in window</a:t>
                      </a:r>
                    </a:p>
                  </a:txBody>
                  <a:tcPr marL="9525" marR="9525" marT="36566" marB="36566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6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(2)</a:t>
                      </a:r>
                    </a:p>
                  </a:txBody>
                  <a:tcPr marL="0" marR="0" marT="9527" marB="9527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 (13) </a:t>
                      </a:r>
                    </a:p>
                  </a:txBody>
                  <a:tcPr marL="9525" marR="9525" marT="9527" marB="9527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 (14) </a:t>
                      </a:r>
                    </a:p>
                  </a:txBody>
                  <a:tcPr marL="9525" marR="9525" marT="9527" marB="9527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6"/>
                  </a:ext>
                </a:extLst>
              </a:tr>
              <a:tr h="301780">
                <a:tc>
                  <a:txBody>
                    <a:bodyPr/>
                    <a:lstStyle/>
                    <a:p>
                      <a:pPr marL="0" marR="0" lvl="1" indent="231775" algn="l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Discontinued due to adverse event or death</a:t>
                      </a:r>
                      <a:endParaRPr lang="en-US" sz="1600" kern="1200" baseline="30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36566" marB="36566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(&lt;1)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9527" marB="9527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9 (8)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7" marB="9527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2 (4)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7" marB="9527"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7"/>
                  </a:ext>
                </a:extLst>
              </a:tr>
              <a:tr h="283498">
                <a:tc>
                  <a:txBody>
                    <a:bodyPr/>
                    <a:lstStyle/>
                    <a:p>
                      <a:pPr marL="0" marR="0" lvl="1" indent="231775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Discontinued for other reasons</a:t>
                      </a:r>
                    </a:p>
                  </a:txBody>
                  <a:tcPr marL="9525" marR="9525" marT="27426" marB="27426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1 (&lt;1)</a:t>
                      </a:r>
                      <a:r>
                        <a:rPr lang="en-GB" sz="1600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9527" marB="9527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5 (4) 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7" marB="9527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6 (11) 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7" marB="9527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8"/>
                  </a:ext>
                </a:extLst>
              </a:tr>
              <a:tr h="283496">
                <a:tc>
                  <a:txBody>
                    <a:bodyPr/>
                    <a:lstStyle/>
                    <a:p>
                      <a:pPr marL="236538" marR="0" lvl="1" indent="-4763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Missing data during window but on study</a:t>
                      </a:r>
                    </a:p>
                  </a:txBody>
                  <a:tcPr marL="9525" marR="9525" marT="9527" marB="9527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23177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      0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7" marB="9527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23177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  1 (&lt;1)</a:t>
                      </a:r>
                      <a:endParaRPr lang="en-US" sz="16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7" marB="9527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23177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      0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7" marB="9527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9"/>
                  </a:ext>
                </a:extLst>
              </a:tr>
            </a:tbl>
          </a:graphicData>
        </a:graphic>
      </p:graphicFrame>
      <p:sp>
        <p:nvSpPr>
          <p:cNvPr id="24636" name="Content Placeholder 2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0B309CD2-C63B-4D16-BD9B-5DEF355CC0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3400" y="5202238"/>
            <a:ext cx="8358188" cy="538164"/>
          </a:xfrm>
        </p:spPr>
        <p:txBody>
          <a:bodyPr/>
          <a:lstStyle/>
          <a:p>
            <a:r>
              <a:rPr lang="en-US" altLang="en-US" baseline="30000" dirty="0"/>
              <a:t>a</a:t>
            </a:r>
            <a:r>
              <a:rPr lang="en-US" altLang="en-US" dirty="0"/>
              <a:t>Week 96 HIV-1 RNA, 87 copies per mL, 118 copies per </a:t>
            </a:r>
            <a:r>
              <a:rPr lang="en-US" altLang="en-US" dirty="0" err="1"/>
              <a:t>mL.</a:t>
            </a:r>
            <a:r>
              <a:rPr lang="en-US" altLang="en-US" dirty="0"/>
              <a:t> </a:t>
            </a:r>
            <a:r>
              <a:rPr lang="en-US" altLang="en-US" baseline="30000" dirty="0" err="1"/>
              <a:t>b</a:t>
            </a:r>
            <a:r>
              <a:rPr lang="en-US" altLang="en-US" dirty="0" err="1"/>
              <a:t>Includes</a:t>
            </a:r>
            <a:r>
              <a:rPr lang="en-US" altLang="en-US" dirty="0"/>
              <a:t> one subject who withdrew consent because of</a:t>
            </a:r>
            <a:br>
              <a:rPr lang="en-US" altLang="en-US" dirty="0"/>
            </a:br>
            <a:r>
              <a:rPr lang="en-US" altLang="en-US" dirty="0"/>
              <a:t>injection tolerability. 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EF9B1EDF-12D9-4BBA-901D-42086BB4CAF4}"/>
              </a:ext>
            </a:extLst>
          </p:cNvPr>
          <p:cNvSpPr txBox="1">
            <a:spLocks/>
          </p:cNvSpPr>
          <p:nvPr/>
        </p:nvSpPr>
        <p:spPr bwMode="auto">
          <a:xfrm>
            <a:off x="543791" y="5981300"/>
            <a:ext cx="835818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73075" indent="-2571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39763" indent="-15875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98513" indent="-1428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-"/>
              <a:def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22338" indent="-114300" algn="l" defTabSz="923925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668338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000">
                <a:solidFill>
                  <a:schemeClr val="bg2"/>
                </a:solidFill>
                <a:latin typeface="+mn-lt"/>
                <a:cs typeface="+mn-cs"/>
              </a:defRPr>
            </a:lvl6pPr>
            <a:lvl7pPr marL="14478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7pPr>
            <a:lvl8pPr marL="19050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8pPr>
            <a:lvl9pPr marL="23622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>
              <a:spcAft>
                <a:spcPct val="0"/>
              </a:spcAft>
            </a:pPr>
            <a:r>
              <a:rPr lang="en-US" altLang="en-US" sz="1000" kern="1200" dirty="0"/>
              <a:t>IM, intramuscular; ITT-ME, intent-to-treat maintenance exposed; Q4W, every 4 weeks; Q8W, every 8 weeks.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iiV Global Template 2015 With Logo">
  <a:themeElements>
    <a:clrScheme name="ViiV CAB 2016 Theme">
      <a:dk1>
        <a:srgbClr val="000000"/>
      </a:dk1>
      <a:lt1>
        <a:srgbClr val="FFFFFF"/>
      </a:lt1>
      <a:dk2>
        <a:srgbClr val="A30234"/>
      </a:dk2>
      <a:lt2>
        <a:srgbClr val="808080"/>
      </a:lt2>
      <a:accent1>
        <a:srgbClr val="00A779"/>
      </a:accent1>
      <a:accent2>
        <a:srgbClr val="970096"/>
      </a:accent2>
      <a:accent3>
        <a:srgbClr val="F05A05"/>
      </a:accent3>
      <a:accent4>
        <a:srgbClr val="0098DB"/>
      </a:accent4>
      <a:accent5>
        <a:srgbClr val="8DD927"/>
      </a:accent5>
      <a:accent6>
        <a:srgbClr val="FF3399"/>
      </a:accent6>
      <a:hlink>
        <a:srgbClr val="97CBFF"/>
      </a:hlink>
      <a:folHlink>
        <a:srgbClr val="DC001E"/>
      </a:folHlink>
    </a:clrScheme>
    <a:fontScheme name="ViiV Corporate Font 201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>
          <a:defRPr dirty="0" smtClean="0"/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5030</Words>
  <Application>Microsoft Macintosh PowerPoint</Application>
  <PresentationFormat>Bildschirmpräsentation (4:3)</PresentationFormat>
  <Paragraphs>835</Paragraphs>
  <Slides>26</Slides>
  <Notes>13</Notes>
  <HiddenSlides>0</HiddenSlides>
  <MMClips>0</MMClips>
  <ScaleCrop>false</ScaleCrop>
  <HeadingPairs>
    <vt:vector size="4" baseType="variant">
      <vt:variant>
        <vt:lpstr>Entwurfsvorlage</vt:lpstr>
      </vt:variant>
      <vt:variant>
        <vt:i4>1</vt:i4>
      </vt:variant>
      <vt:variant>
        <vt:lpstr>Folientitel</vt:lpstr>
      </vt:variant>
      <vt:variant>
        <vt:i4>26</vt:i4>
      </vt:variant>
    </vt:vector>
  </HeadingPairs>
  <TitlesOfParts>
    <vt:vector size="27" baseType="lpstr">
      <vt:lpstr>ViiV Global Template 2015 With Logo</vt:lpstr>
      <vt:lpstr>Safety and Efficacy of Long-Acting CAB and RPV as Two Drug IM Maintenance Therapy: LATTE-2 Week 96 Results</vt:lpstr>
      <vt:lpstr>Disclosures</vt:lpstr>
      <vt:lpstr>Background</vt:lpstr>
      <vt:lpstr>LATTE-2 Objectives</vt:lpstr>
      <vt:lpstr>LATTE-2 Study Design</vt:lpstr>
      <vt:lpstr>Baseline Characteristics  ITT-ME Population*</vt:lpstr>
      <vt:lpstr>LATTE-2 Week 96 Results  HIV-1 RNA &lt;50 c/mL by Snapshot (ITT-ME)</vt:lpstr>
      <vt:lpstr>Comparable Response Across Arms Week 96 HIV-1 RNA &lt;50 c/mL by Snapshot (ITT-ME)</vt:lpstr>
      <vt:lpstr>Snapshot Outcomes HIV-1 RNA &lt;50 c/mL at Week 96 (ITT-ME)</vt:lpstr>
      <vt:lpstr>LATTE-2 Week 96 Q4W Arm: Snapshot No Data in Window Category</vt:lpstr>
      <vt:lpstr>Protocol-Defined Virologic Failure (PDVF)a ITT-ME</vt:lpstr>
      <vt:lpstr>Adverse Events and Labs Week 96 Maintenance Period</vt:lpstr>
      <vt:lpstr>ISRs for CAB LA or RPV LA Over Time </vt:lpstr>
      <vt:lpstr>Patient-Reported Outcomes at Week 96 Maintenance Treatmenta</vt:lpstr>
      <vt:lpstr>Conclusions LATTE-2 96-Week Results</vt:lpstr>
      <vt:lpstr>Acknowledgments</vt:lpstr>
      <vt:lpstr>Folie 17</vt:lpstr>
      <vt:lpstr>LATTE-2 Week 96  AEs Leading to Withdrawal</vt:lpstr>
      <vt:lpstr>LATTE-2 Week 96 Q8W Arm: Snapshot No Data in Window Category</vt:lpstr>
      <vt:lpstr>LATTE-2 Week 96 Oral CAB Arm: Snapshot No Data in Window Category</vt:lpstr>
      <vt:lpstr>Injection-Site Reactions— Maintenance Period</vt:lpstr>
      <vt:lpstr>Week 48 Pharmacokinetics</vt:lpstr>
      <vt:lpstr>Common On-Treatment Maintenance Period  AEs (≥7.5% in Any Arm): Q8W vs Q4W </vt:lpstr>
      <vt:lpstr>Day 1 Induction Outcomes (ITT-E)a</vt:lpstr>
      <vt:lpstr>LATTE-2 Study Design</vt:lpstr>
      <vt:lpstr>LATTE-2 Study Design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2013 ViiV Slide Template</dc:title>
  <dc:creator>ViiV Healthcare and MedThink SciCom</dc:creator>
  <cp:lastModifiedBy>Ramona Pauli</cp:lastModifiedBy>
  <cp:revision>793</cp:revision>
  <cp:lastPrinted>2017-07-19T14:07:40Z</cp:lastPrinted>
  <dcterms:created xsi:type="dcterms:W3CDTF">2017-07-24T12:09:34Z</dcterms:created>
  <dcterms:modified xsi:type="dcterms:W3CDTF">2017-07-24T12:10:09Z</dcterms:modified>
</cp:coreProperties>
</file>